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10" r:id="rId50"/>
    <p:sldId id="308" r:id="rId51"/>
    <p:sldId id="309" r:id="rId5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8FF"/>
    <a:srgbClr val="0066B2"/>
    <a:srgbClr val="00C1FF"/>
    <a:srgbClr val="000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7DE4-E59D-4D8A-A85F-9BBC4AC1B494}" type="datetimeFigureOut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565E-D220-40DE-8B78-E3C41CD4E0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33EE-1D8A-418E-B280-54C2140F27EB}" type="datetimeFigureOut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7F114-7B44-46C4-A0D1-A1324C68AA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E2C1-BB91-4660-BA76-0E429FCB0052}" type="datetimeFigureOut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7906-1704-4C6A-ADAD-3D8A612A2F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A5A34-BEAB-4D6E-AED9-A18014ACCF86}" type="datetimeFigureOut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603A-86BE-4837-B2DC-2B69003F27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97F5-4463-41F9-89CB-251195843DE6}" type="datetimeFigureOut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C8D91-B49D-4335-AF6A-78D916D096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DBAE-170B-49C8-9F60-1DD2A059F0B6}" type="datetimeFigureOut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0A90-12F7-4D84-AB3F-58D9669C0D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5657-ACFC-498F-A75C-E683F0CA2351}" type="datetimeFigureOut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98E3-5214-4FF1-A422-B03B0F9866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C8ADD-D839-4BFE-BFE8-CCDCD3FD5BD3}" type="datetimeFigureOut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484B-A58F-47B6-AFB7-AA0CFD2E3E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DBA22-7BD5-41B6-AA08-CD4A4DE434AA}" type="datetimeFigureOut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BCB0-25B6-4826-994C-8F34799591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C0A2-BE5D-457E-88F0-026BAA4A567F}" type="datetimeFigureOut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EA24-F7CB-4FC9-9F6F-2064BD8C04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61FC-96BF-4180-BA43-F7CAA35B4F98}" type="datetimeFigureOut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B092-4AE1-46DE-9B2E-41081653E9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B83EC9-2BA9-40FE-8405-DBECC79D5EC7}" type="datetimeFigureOut">
              <a:rPr lang="en-US"/>
              <a:pPr>
                <a:defRPr/>
              </a:pPr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5B2541-4192-4D25-A1E5-F67DA4BC2F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-3pvI2FDcH2w/U3trryIXHKI/AAAAAAAAAEc/GzY4_Fi8Thw/s1600/Permiso+de+Trabajo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api.ning.com/files/tA1e*yQbLBlnVzgm3dwAIfvPEg*W4-VnuxI9i3zNx4X7Xg9NLoULDy7Z-HBCY8G8PnE3*Apj8K3WdcOU1o-d8upPYa6QDMWZ/z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trumatica.com/construpedia/Soldadur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pce-iberica.es/medidor-detalles-tecnicos/images/equipo-gas-mx6-ibrid-uso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http://img.directindustry.es/images_di/photo-g/15740-2537911.jpg" TargetMode="External"/><Relationship Id="rId7" Type="http://schemas.openxmlformats.org/officeDocument/2006/relationships/image" Target="http://www.higielectronix.com.co/portal/images/ANALIZADOR%20MULTIGAS.pn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http://i00.i.aliimg.com/photo/v0/108544820/Gas_Leak_Detectors_for_Confined_Space.jpg" TargetMode="External"/><Relationship Id="rId4" Type="http://schemas.openxmlformats.org/officeDocument/2006/relationships/image" Target="../media/image12.jpeg"/><Relationship Id="rId9" Type="http://schemas.openxmlformats.org/officeDocument/2006/relationships/image" Target="https://i.ytimg.com/vi/Gm5mf8gJCBw/maxresdefault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www.higielectronix.com.co/portal/images/03-Series-group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mejoras-energeticas.com/imagenes/imagen_gases.jpg" TargetMode="Externa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http://www.indura.net/_file/ch_6536_mascara_fotosensible_indura_1.jpg" TargetMode="External"/><Relationship Id="rId3" Type="http://schemas.openxmlformats.org/officeDocument/2006/relationships/image" Target="http://img.directindustry.es/images_di/photo-g/mascara-respiratoria-bi-filtros-completa-101819-2984579.jpg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blog.vestuarielx.com/wp-content/uploads/2015/05/mascara-respiratoria-completa.jpg" TargetMode="External"/><Relationship Id="rId11" Type="http://schemas.openxmlformats.org/officeDocument/2006/relationships/image" Target="https://encrypted-tbn1.gstatic.com/images?q=tbn:ANd9GcTb36F-qOGwxDAAPCVRyum6sghJKUcXbxzWIz6y5SO8IOMtOU2h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0.jpeg"/><Relationship Id="rId4" Type="http://schemas.openxmlformats.org/officeDocument/2006/relationships/hyperlink" Target="https://www.google.com.ar/url?sa=i&amp;rct=j&amp;q=&amp;esrc=s&amp;source=images&amp;cd=&amp;cad=rja&amp;uact=8&amp;ved=0CAcQjRxqFQoTCOfXpsrenMkCFYiekAodXVwEzQ&amp;url=http://blog.vestuarielx.com/mascarilla-de-respiracion-para-mi-trabajo/&amp;psig=AFQjCNGxSJn9b2AxMwu_WJknK5U8x2xgcQ&amp;ust=1448031112255794" TargetMode="External"/><Relationship Id="rId9" Type="http://schemas.openxmlformats.org/officeDocument/2006/relationships/hyperlink" Target="https://www.google.com.ar/url?sa=i&amp;rct=j&amp;q=&amp;esrc=s&amp;source=images&amp;cd=&amp;cad=rja&amp;uact=8&amp;ved=0ahUKEwiPlviP0KnJAhWMNJAKHUOnBtEQjRwIBw&amp;url=http://www.paritarios.cl/especiales_Guia_de_proteccion_respiratoria_para_soldadura.html&amp;psig=AFQjCNHjjeAykcTbYsQr-G6-gnprQFG5FA&amp;ust=1448473951568380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http://www.satirnet.com/satirnet/wp-content/uploads/2015/01/equipo-respiracion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sjcom.com.ar/IC-A14_low.jpg" TargetMode="Externa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http://www.bradylatinamerica.com/images/products/large/39994_LG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ccs.org.co/img/contenido/038.jpg" TargetMode="Externa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http://3.bp.blogspot.com/-9vBy0xzDczA/UHT0GCF1lQI/AAAAAAAAABg/UsJDmLJr1VQ/s1600/39518671.png" TargetMode="External"/><Relationship Id="rId2" Type="http://schemas.openxmlformats.org/officeDocument/2006/relationships/hyperlink" Target="http://www.google.com.ar/url?sa=i&amp;rct=j&amp;q=&amp;esrc=s&amp;source=images&amp;cd=&amp;cad=rja&amp;uact=8&amp;ved=0CAcQjRw&amp;url=http://byse.com.co/?attachment_id=251&amp;ei=u3DCVJ69MIz8sATmkoGQCA&amp;bvm=bv.84349003,d.cWc&amp;psig=AFQjCNHHy7qI6E70S7b_w8dbXMh0Bp9Qbg&amp;ust=14221152615862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google.com.ar/url?sa=i&amp;rct=j&amp;q=&amp;esrc=s&amp;source=images&amp;cd=&amp;cad=rja&amp;uact=8&amp;ved=0CAcQjRw&amp;url=http://hseq-oil.blogspot.com/2012/10/guia-basica-de-espacios-confinados.html&amp;ei=YnHCVPnqO4PasAShu4HgBQ&amp;bvm=bv.84349003,d.cWc&amp;psig=AFQjCNGnuTpGN7UBHi1yrmrlQTiDENqfhw&amp;ust=1422115447185389" TargetMode="External"/><Relationship Id="rId4" Type="http://schemas.openxmlformats.org/officeDocument/2006/relationships/image" Target="http://byse.com.co/wp-content/uploads/2012/10/ConfinedSpace.jp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http://3.bp.blogspot.com/-ZCYGWtKpmtY/UVwPxjDkQBI/AAAAAAAAAb0/7WfQEbpE8UA/s1600/Poceros2-0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Webpage Screenshot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3316" name="Picture 4" descr="img-proyector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197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Trabajo seguro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Estará en correcta concordancia con las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reglamentaciones vigentes y se evaluarán los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riesgos (cada caso en particular) evitando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riesgos innecesarios para el personal que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deba realizar dichos trabajos.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393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5181600" cy="665163"/>
          </a:xfrm>
        </p:spPr>
        <p:txBody>
          <a:bodyPr/>
          <a:lstStyle/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</a:pPr>
            <a:r>
              <a:rPr lang="es-AR" altLang="es-AR" sz="2900" b="1" dirty="0">
                <a:solidFill>
                  <a:srgbClr val="5F5F5F"/>
                </a:solidFill>
                <a:latin typeface="Calibri" panose="020F0502020204030204" pitchFamily="34" charset="0"/>
                <a:ea typeface="+mn-ea"/>
                <a:cs typeface="Arial"/>
              </a:rPr>
              <a:t/>
            </a:r>
            <a:br>
              <a:rPr lang="es-AR" altLang="es-AR" sz="2900" b="1" dirty="0">
                <a:solidFill>
                  <a:srgbClr val="5F5F5F"/>
                </a:solidFill>
                <a:latin typeface="Calibri" panose="020F0502020204030204" pitchFamily="34" charset="0"/>
                <a:ea typeface="+mn-ea"/>
                <a:cs typeface="Arial"/>
              </a:rPr>
            </a:br>
            <a:r>
              <a:rPr lang="en-US" altLang="es-AR" sz="4000" b="1" dirty="0" smtClean="0">
                <a:solidFill>
                  <a:srgbClr val="0066B2"/>
                </a:solidFill>
                <a:latin typeface="DIN Next LT Pro"/>
              </a:rPr>
              <a:t>Que es un Espacio Confinado?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93100" cy="4787899"/>
          </a:xfrm>
        </p:spPr>
        <p:txBody>
          <a:bodyPr/>
          <a:lstStyle/>
          <a:p>
            <a:pPr lvl="0" defTabSz="914400">
              <a:lnSpc>
                <a:spcPct val="90000"/>
              </a:lnSpc>
              <a:buClr>
                <a:srgbClr val="006666"/>
              </a:buClr>
              <a:buSzPct val="70000"/>
              <a:buNone/>
            </a:pPr>
            <a:r>
              <a:rPr lang="es-AR" altLang="es-AR" sz="2900" b="1" u="sng" dirty="0" smtClean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Es </a:t>
            </a:r>
            <a:r>
              <a:rPr lang="es-AR" altLang="es-AR" sz="2900" b="1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un recinto que posee las siguientes características</a:t>
            </a:r>
            <a:r>
              <a:rPr lang="es-AR" altLang="es-AR" sz="29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:</a:t>
            </a:r>
          </a:p>
          <a:p>
            <a:pPr lvl="0" defTabSz="914400">
              <a:lnSpc>
                <a:spcPct val="90000"/>
              </a:lnSpc>
              <a:buClr>
                <a:srgbClr val="333333"/>
              </a:buClr>
              <a:buSzPct val="70000"/>
              <a:buFont typeface="Wingdings" panose="05000000000000000000" pitchFamily="2" charset="2"/>
              <a:buChar char="Ø"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Posee un tamaño suficiente para permitir el ingreso de personal para la realización de una determinada tarea.</a:t>
            </a:r>
          </a:p>
          <a:p>
            <a:pPr lvl="0" defTabSz="914400">
              <a:lnSpc>
                <a:spcPct val="90000"/>
              </a:lnSpc>
              <a:buClr>
                <a:srgbClr val="333333"/>
              </a:buClr>
              <a:buSzPct val="70000"/>
              <a:buFont typeface="Wingdings" panose="05000000000000000000" pitchFamily="2" charset="2"/>
              <a:buChar char="Ø"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Las bocas </a:t>
            </a:r>
            <a:r>
              <a:rPr lang="es-AR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ó</a:t>
            </a: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puertas  para el ingreso y egreso son de tamaño reducido </a:t>
            </a:r>
            <a:r>
              <a:rPr lang="es-AR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ó</a:t>
            </a: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limitado.</a:t>
            </a:r>
          </a:p>
          <a:p>
            <a:pPr lvl="0" defTabSz="914400">
              <a:lnSpc>
                <a:spcPct val="90000"/>
              </a:lnSpc>
              <a:buClr>
                <a:srgbClr val="333333"/>
              </a:buClr>
              <a:buSzPct val="70000"/>
              <a:buFont typeface="Wingdings" panose="05000000000000000000" pitchFamily="2" charset="2"/>
              <a:buChar char="Ø"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Poseen ventilación e iluminación natural desfavorable.</a:t>
            </a:r>
          </a:p>
          <a:p>
            <a:pPr lvl="0" defTabSz="914400">
              <a:lnSpc>
                <a:spcPct val="90000"/>
              </a:lnSpc>
              <a:buClr>
                <a:srgbClr val="333333"/>
              </a:buClr>
              <a:buSzPct val="70000"/>
              <a:buFont typeface="Wingdings" panose="05000000000000000000" pitchFamily="2" charset="2"/>
              <a:buChar char="Ø"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No ha sido diseñado para ser ocupado por personas en forma continua.</a:t>
            </a:r>
            <a:endParaRPr lang="es-ES" altLang="es-AR" sz="2900" dirty="0">
              <a:solidFill>
                <a:srgbClr val="5F5F5F"/>
              </a:solidFill>
              <a:latin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69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75300" cy="1143000"/>
          </a:xfrm>
        </p:spPr>
        <p:txBody>
          <a:bodyPr/>
          <a:lstStyle/>
          <a:p>
            <a:r>
              <a:rPr lang="en-US" altLang="es-AR" sz="4000" b="1" dirty="0" smtClean="0">
                <a:solidFill>
                  <a:srgbClr val="0066B2"/>
                </a:solidFill>
                <a:latin typeface="DIN Next LT Pro"/>
              </a:rPr>
              <a:t> Espacios </a:t>
            </a:r>
            <a:r>
              <a:rPr lang="en-US" altLang="es-AR" sz="4000" b="1" dirty="0" err="1" smtClean="0">
                <a:solidFill>
                  <a:srgbClr val="0066B2"/>
                </a:solidFill>
                <a:latin typeface="DIN Next LT Pro"/>
              </a:rPr>
              <a:t>Confinados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7874000" cy="4064000"/>
          </a:xfrm>
        </p:spPr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13700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2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0" cy="9572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Normas Nacionales e Internacionales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41500"/>
            <a:ext cx="8229600" cy="4284663"/>
          </a:xfrm>
        </p:spPr>
        <p:txBody>
          <a:bodyPr/>
          <a:lstStyle/>
          <a:p>
            <a:pPr marL="609600" lvl="0" indent="-609600" defTabSz="914400"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s-ES" altLang="es-AR" sz="2800" dirty="0">
                <a:solidFill>
                  <a:srgbClr val="5F5F5F"/>
                </a:solidFill>
                <a:latin typeface="Verdana"/>
                <a:cs typeface="Arial"/>
              </a:rPr>
              <a:t>IRAM - 3625 (Argentina).</a:t>
            </a:r>
          </a:p>
          <a:p>
            <a:pPr marL="609600" lvl="0" indent="-609600" defTabSz="914400"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s-ES" altLang="es-AR" sz="2800" dirty="0">
                <a:solidFill>
                  <a:srgbClr val="5F5F5F"/>
                </a:solidFill>
                <a:latin typeface="Verdana"/>
                <a:cs typeface="Arial"/>
              </a:rPr>
              <a:t>OSHA - 29 CFR - (E.E. U.U.).</a:t>
            </a:r>
          </a:p>
          <a:p>
            <a:pPr marL="609600" lvl="0" indent="-609600" defTabSz="914400"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s-ES" altLang="es-AR" sz="2800" dirty="0">
                <a:solidFill>
                  <a:srgbClr val="5F5F5F"/>
                </a:solidFill>
                <a:latin typeface="Verdana"/>
                <a:cs typeface="Arial"/>
              </a:rPr>
              <a:t>Academia Nacional Bomberos </a:t>
            </a:r>
          </a:p>
          <a:p>
            <a:pPr marL="609600" lvl="0" indent="-609600" defTabSz="914400">
              <a:buClr>
                <a:srgbClr val="000000"/>
              </a:buClr>
              <a:buSzPct val="70000"/>
              <a:buNone/>
            </a:pPr>
            <a:r>
              <a:rPr lang="es-ES" altLang="es-AR" sz="2800" dirty="0">
                <a:solidFill>
                  <a:srgbClr val="5F5F5F"/>
                </a:solidFill>
                <a:latin typeface="Verdana"/>
                <a:cs typeface="Arial"/>
              </a:rPr>
              <a:t>     República Argentina.</a:t>
            </a:r>
          </a:p>
          <a:p>
            <a:pPr marL="609600" lvl="0" indent="-609600" defTabSz="914400"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s-ES" altLang="es-AR" sz="2800" dirty="0">
                <a:solidFill>
                  <a:srgbClr val="5F5F5F"/>
                </a:solidFill>
                <a:latin typeface="Verdana"/>
                <a:cs typeface="Arial"/>
              </a:rPr>
              <a:t>NBR 35 - (Brasil).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019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08700" cy="1143000"/>
          </a:xfrm>
        </p:spPr>
        <p:txBody>
          <a:bodyPr/>
          <a:lstStyle/>
          <a:p>
            <a:r>
              <a:rPr lang="en-US" altLang="es-AR" sz="4000" b="1" dirty="0" smtClean="0">
                <a:solidFill>
                  <a:srgbClr val="0066B2"/>
                </a:solidFill>
                <a:latin typeface="DIN Next LT Pro"/>
              </a:rPr>
              <a:t>Clasificación de  		 Espacios </a:t>
            </a:r>
            <a:r>
              <a:rPr lang="en-US" altLang="es-AR" sz="4000" b="1" dirty="0" err="1" smtClean="0">
                <a:solidFill>
                  <a:srgbClr val="0066B2"/>
                </a:solidFill>
                <a:latin typeface="DIN Next LT Pro"/>
              </a:rPr>
              <a:t>Confinados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369300" cy="4343399"/>
          </a:xfrm>
        </p:spPr>
        <p:txBody>
          <a:bodyPr/>
          <a:lstStyle/>
          <a:p>
            <a:pPr marL="0" lvl="0" indent="0" defTabSz="914400">
              <a:spcBef>
                <a:spcPct val="0"/>
              </a:spcBef>
              <a:buNone/>
              <a:defRPr/>
            </a:pPr>
            <a:r>
              <a:rPr lang="es-AR" altLang="es-AR" sz="1800" b="1" u="sng" dirty="0"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Clase  A:</a:t>
            </a:r>
            <a:r>
              <a:rPr lang="es-AR" altLang="es-AR" sz="1800" b="1" dirty="0"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son aquellos espacios donde existe un inminente peligro para la vida, generalmente riesgos atmosféricos (gases inflamables y/o tóxicos, deficiencia o enriquecimiento de oxígeno)</a:t>
            </a:r>
          </a:p>
          <a:p>
            <a:pPr marL="0" lvl="0" indent="0" defTabSz="914400">
              <a:spcBef>
                <a:spcPct val="0"/>
              </a:spcBef>
              <a:buNone/>
              <a:defRPr/>
            </a:pPr>
            <a:endParaRPr lang="es-AR" altLang="es-AR" sz="1800" b="1" dirty="0">
              <a:solidFill>
                <a:srgbClr val="5F5F5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defTabSz="914400">
              <a:spcBef>
                <a:spcPct val="0"/>
              </a:spcBef>
              <a:buNone/>
              <a:defRPr/>
            </a:pPr>
            <a:r>
              <a:rPr lang="es-ES" altLang="es-AR" sz="1800" b="1" u="sng" dirty="0"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Clase B:</a:t>
            </a:r>
          </a:p>
          <a:p>
            <a:pPr marL="0" lvl="0" indent="0" defTabSz="914400">
              <a:spcBef>
                <a:spcPct val="0"/>
              </a:spcBef>
              <a:buNone/>
              <a:defRPr/>
            </a:pPr>
            <a:r>
              <a:rPr lang="es-ES" altLang="es-AR" sz="1800" b="1" dirty="0"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Peligro potenciales como lesiones y/o enfermedades que no comprometen la vida y </a:t>
            </a:r>
          </a:p>
          <a:p>
            <a:pPr marL="0" lvl="0" indent="0" defTabSz="914400">
              <a:spcBef>
                <a:spcPct val="0"/>
              </a:spcBef>
              <a:buNone/>
              <a:defRPr/>
            </a:pPr>
            <a:r>
              <a:rPr lang="es-ES" altLang="es-AR" sz="1800" b="1" dirty="0"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salud y pueden controlarse con los implementos de protección personal.</a:t>
            </a:r>
            <a:endParaRPr lang="es-AR" altLang="es-AR" sz="1800" b="1" dirty="0">
              <a:solidFill>
                <a:srgbClr val="5F5F5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defTabSz="914400">
              <a:spcBef>
                <a:spcPct val="0"/>
              </a:spcBef>
              <a:buNone/>
              <a:defRPr/>
            </a:pPr>
            <a:endParaRPr lang="es-AR" altLang="es-AR" sz="1800" b="1" dirty="0">
              <a:solidFill>
                <a:srgbClr val="5F5F5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defTabSz="914400">
              <a:spcBef>
                <a:spcPct val="0"/>
              </a:spcBef>
              <a:buNone/>
              <a:defRPr/>
            </a:pPr>
            <a:r>
              <a:rPr lang="es-AR" altLang="es-AR" sz="1800" b="1" u="sng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Clase C</a:t>
            </a:r>
            <a:r>
              <a:rPr lang="es-AR" altLang="es-AR" sz="1800" b="1" dirty="0">
                <a:solidFill>
                  <a:srgbClr val="5F5F5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: esta categoría corresponde donde las situaciones de peligro no exigen modificaciones especiales a los procedimientos normales de trabajos o el uso de EPP adicionales. Ejemplos: tanques nuevos y limpios, fosos abiertos al aire libre, cañerías nuevas y limpias, etc.-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368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35700" cy="1143000"/>
          </a:xfrm>
        </p:spPr>
        <p:txBody>
          <a:bodyPr/>
          <a:lstStyle/>
          <a:p>
            <a:r>
              <a:rPr lang="en-US" altLang="es-AR" sz="4000" b="1" dirty="0" smtClean="0">
                <a:solidFill>
                  <a:srgbClr val="0066B2"/>
                </a:solidFill>
                <a:latin typeface="DIN Next LT Pro"/>
              </a:rPr>
              <a:t>         </a:t>
            </a:r>
            <a:r>
              <a:rPr lang="en-US" altLang="es-AR" sz="4000" b="1" dirty="0" err="1" smtClean="0">
                <a:solidFill>
                  <a:srgbClr val="0066B2"/>
                </a:solidFill>
                <a:latin typeface="DIN Next LT Pro"/>
              </a:rPr>
              <a:t>Ingreso</a:t>
            </a:r>
            <a:r>
              <a:rPr lang="en-US" altLang="es-AR" sz="4000" b="1" dirty="0" smtClean="0">
                <a:solidFill>
                  <a:srgbClr val="0066B2"/>
                </a:solidFill>
                <a:latin typeface="DIN Next LT Pro"/>
              </a:rPr>
              <a:t> a Espacios   </a:t>
            </a:r>
            <a:r>
              <a:rPr lang="en-US" altLang="es-AR" sz="4000" b="1" dirty="0" err="1" smtClean="0">
                <a:solidFill>
                  <a:srgbClr val="0066B2"/>
                </a:solidFill>
                <a:latin typeface="DIN Next LT Pro"/>
              </a:rPr>
              <a:t>Confinados</a:t>
            </a:r>
            <a:r>
              <a:rPr lang="en-US" altLang="es-AR" sz="4000" b="1" dirty="0" smtClean="0">
                <a:solidFill>
                  <a:srgbClr val="0066B2"/>
                </a:solidFill>
                <a:latin typeface="DIN Next LT Pro"/>
              </a:rPr>
              <a:t>  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775700" cy="4965699"/>
          </a:xfrm>
        </p:spPr>
        <p:txBody>
          <a:bodyPr/>
          <a:lstStyle/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8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s-AR" altLang="es-AR" sz="28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PASOS FUNDAMENTALES PARA EL INGRESO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8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El empleador evaluará el lugar de trabajo para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8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determinar si existen Esp. Conf. que puedan requerir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8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permiso de ingreso.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8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Si existen Esp. Conf. que requieran permisos de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8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ingreso: </a:t>
            </a:r>
            <a:r>
              <a:rPr lang="es-AR" altLang="es-AR" sz="28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el empleador lo informará a todo el personal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800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colocando señales de seguridad adecuadas y que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800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adviertan sobre la existencia, la ubicación y el peligro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800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que presentan los mismos.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5374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23000" cy="1143000"/>
          </a:xfrm>
        </p:spPr>
        <p:txBody>
          <a:bodyPr/>
          <a:lstStyle/>
          <a:p>
            <a:r>
              <a:rPr lang="en-US" altLang="es-AR" sz="4000" b="1" dirty="0">
                <a:solidFill>
                  <a:srgbClr val="0066B2"/>
                </a:solidFill>
                <a:latin typeface="DIN Next LT Pro"/>
              </a:rPr>
              <a:t> </a:t>
            </a:r>
            <a:r>
              <a:rPr lang="en-US" altLang="es-AR" sz="4000" b="1" dirty="0" smtClean="0">
                <a:solidFill>
                  <a:srgbClr val="0066B2"/>
                </a:solidFill>
                <a:latin typeface="DIN Next LT Pro"/>
              </a:rPr>
              <a:t>   Pasos fundamentales para el </a:t>
            </a:r>
            <a:r>
              <a:rPr lang="en-US" altLang="es-AR" sz="4000" b="1" dirty="0" err="1" smtClean="0">
                <a:solidFill>
                  <a:srgbClr val="0066B2"/>
                </a:solidFill>
                <a:latin typeface="DIN Next LT Pro"/>
              </a:rPr>
              <a:t>ingreso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28801"/>
            <a:ext cx="7810500" cy="3556000"/>
          </a:xfrm>
        </p:spPr>
        <p:txBody>
          <a:bodyPr/>
          <a:lstStyle/>
          <a:p>
            <a:pPr lvl="0" defTabSz="914400"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AR" altLang="es-AR" sz="25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Si el empleador decide que su personal ingrese en Esp. Conf.:</a:t>
            </a:r>
            <a:r>
              <a:rPr lang="es-AR" altLang="es-AR" sz="25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s-AR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desarrollará e implementará un procedimiento escrito para ingresar, que  cumpla en lo establecido en esta norma</a:t>
            </a:r>
            <a:r>
              <a:rPr lang="es-AR" altLang="es-AR" sz="25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.</a:t>
            </a:r>
          </a:p>
          <a:p>
            <a:pPr lvl="0" defTabSz="914400"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AR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El procedimiento escrito estará a disposición del personal y de sus representantes autorizados.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25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275387" cy="6397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Permiso de trabajo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11412" y="1600200"/>
            <a:ext cx="4321175" cy="4525963"/>
          </a:xfrm>
        </p:spPr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6" descr="http://1.bp.blogspot.com/-3pvI2FDcH2w/U3trryIXHKI/AAAAAAAAAEc/GzY4_Fi8Thw/s1600/Permiso+de+Trabajo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052513"/>
            <a:ext cx="496728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5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357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Pasos fundamentales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b="1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Esp. Conf. que no necesita permiso de ingreso</a:t>
            </a:r>
            <a:r>
              <a:rPr lang="es-AR" altLang="es-AR" sz="2900" u="sng" dirty="0">
                <a:solidFill>
                  <a:srgbClr val="5F5F5F"/>
                </a:solidFill>
                <a:latin typeface="Verdana"/>
                <a:cs typeface="Arial"/>
              </a:rPr>
              <a:t>: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Esa aquel  que no presenta  riesgo  de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contaminación del aire interior ni  tiene el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potencial de contener un peligro capaz de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causar la muerte </a:t>
            </a:r>
            <a:r>
              <a:rPr lang="es-AR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ó</a:t>
            </a: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daño físico.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s-AR" altLang="es-AR" sz="29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Se lo clasificará como clase “C.”</a:t>
            </a:r>
            <a:endParaRPr lang="es-ES" altLang="es-AR" sz="2900" b="1" dirty="0">
              <a:solidFill>
                <a:srgbClr val="5F5F5F"/>
              </a:solidFill>
              <a:latin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716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4851400" cy="10080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Riesgos físicos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b="1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Algunos de los riesgos físicos que podemos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b="1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encontrar son:</a:t>
            </a: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atmósferas tóxicas, explosivas, o asfixiantes,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también  encontramos  peligros   de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envolvimiento, atrapamiento, golpes , caídas 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 distintos niveles , afectación a la vista, ruidos ,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insuficiencia respiratoria , ahogamiento, 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ambiente caluroso </a:t>
            </a:r>
            <a:r>
              <a:rPr lang="es-E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ó</a:t>
            </a: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Frío ,etc.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645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74638" y="845128"/>
            <a:ext cx="7691726" cy="1388486"/>
          </a:xfrm>
        </p:spPr>
        <p:txBody>
          <a:bodyPr/>
          <a:lstStyle/>
          <a:p>
            <a:pPr algn="l"/>
            <a:r>
              <a:rPr lang="en-US" sz="3600" b="1" dirty="0" err="1" smtClean="0">
                <a:solidFill>
                  <a:srgbClr val="0066B2"/>
                </a:solidFill>
                <a:latin typeface="DIN Next LT Pro Medium"/>
                <a:ea typeface="DIN Next LT Pro Medium"/>
                <a:cs typeface="DIN Next LT Pro Medium"/>
              </a:rPr>
              <a:t>Rescate</a:t>
            </a:r>
            <a:r>
              <a:rPr lang="en-US" sz="3600" b="1" dirty="0" smtClean="0">
                <a:solidFill>
                  <a:srgbClr val="0066B2"/>
                </a:solidFill>
                <a:latin typeface="DIN Next LT Pro Medium"/>
                <a:ea typeface="DIN Next LT Pro Medium"/>
                <a:cs typeface="DIN Next LT Pro Medium"/>
              </a:rPr>
              <a:t> </a:t>
            </a:r>
            <a:r>
              <a:rPr lang="en-US" sz="3600" b="1" dirty="0" err="1" smtClean="0">
                <a:solidFill>
                  <a:srgbClr val="0066B2"/>
                </a:solidFill>
                <a:latin typeface="DIN Next LT Pro Medium"/>
                <a:ea typeface="DIN Next LT Pro Medium"/>
                <a:cs typeface="DIN Next LT Pro Medium"/>
              </a:rPr>
              <a:t>técnico</a:t>
            </a:r>
            <a:r>
              <a:rPr lang="en-US" sz="3600" b="1" dirty="0" smtClean="0">
                <a:solidFill>
                  <a:srgbClr val="0066B2"/>
                </a:solidFill>
                <a:latin typeface="DIN Next LT Pro Medium"/>
                <a:ea typeface="DIN Next LT Pro Medium"/>
                <a:cs typeface="DIN Next LT Pro Medium"/>
              </a:rPr>
              <a:t> en Espacios </a:t>
            </a:r>
            <a:r>
              <a:rPr lang="en-US" sz="3600" b="1" dirty="0" err="1" smtClean="0">
                <a:solidFill>
                  <a:srgbClr val="0066B2"/>
                </a:solidFill>
                <a:latin typeface="DIN Next LT Pro Medium"/>
                <a:ea typeface="DIN Next LT Pro Medium"/>
                <a:cs typeface="DIN Next LT Pro Medium"/>
              </a:rPr>
              <a:t>Confinados</a:t>
            </a:r>
            <a:endParaRPr lang="en-US" sz="3600" b="1" dirty="0" smtClean="0">
              <a:solidFill>
                <a:srgbClr val="0066B2"/>
              </a:solidFill>
              <a:latin typeface="DIN Next LT Pro Medium"/>
              <a:ea typeface="DIN Next LT Pro Medium"/>
              <a:cs typeface="DIN Next LT Pro Medium"/>
            </a:endParaRPr>
          </a:p>
        </p:txBody>
      </p:sp>
      <p:pic>
        <p:nvPicPr>
          <p:cNvPr id="14341" name="Picture 4" descr="http://api.ning.com/files/tA1e*yQbLBlnVzgm3dwAIfvPEg*W4-VnuxI9i3zNx4X7Xg9NLoULDy7Z-HBCY8G8PnE3*Apj8K3WdcOU1o-d8upPYa6QDMWZ/z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873250" y="2233613"/>
            <a:ext cx="5473700" cy="3660775"/>
          </a:xfrm>
          <a:noFill/>
          <a:ln>
            <a:solidFill>
              <a:srgbClr val="3366FF"/>
            </a:solidFill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468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Riesgos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atmosféricos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u="sng" dirty="0">
                <a:solidFill>
                  <a:srgbClr val="000000"/>
                </a:solidFill>
                <a:latin typeface="Verdana"/>
                <a:cs typeface="Arial"/>
              </a:rPr>
              <a:t> </a:t>
            </a:r>
            <a:r>
              <a:rPr lang="es-AR" altLang="es-AR" sz="2900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Algunos riesgos </a:t>
            </a:r>
            <a:r>
              <a:rPr lang="es-AR" altLang="es-AR" sz="2900" u="sng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riesgos</a:t>
            </a:r>
            <a:r>
              <a:rPr lang="es-AR" altLang="es-AR" sz="2900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atmosféricos:</a:t>
            </a:r>
          </a:p>
          <a:p>
            <a:pPr lvl="0" defTabSz="914400">
              <a:buClr>
                <a:srgbClr val="5F5F5F"/>
              </a:buClr>
              <a:buSzPct val="70000"/>
              <a:buFont typeface="Wingdings" panose="05000000000000000000" pitchFamily="2" charset="2"/>
              <a:buChar char="Ø"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Incendio y/o explosión (existencia de una Atmósfera Inflamable).</a:t>
            </a:r>
          </a:p>
          <a:p>
            <a:pPr lvl="0" defTabSz="914400">
              <a:buClr>
                <a:srgbClr val="5F5F5F"/>
              </a:buClr>
              <a:buSzPct val="70000"/>
              <a:buFont typeface="Wingdings" panose="05000000000000000000" pitchFamily="2" charset="2"/>
              <a:buChar char="Ø"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Asfixia (presencia de gases que pudieran desplazar al oxigeno).</a:t>
            </a:r>
          </a:p>
          <a:p>
            <a:pPr lvl="0" defTabSz="914400">
              <a:buClr>
                <a:srgbClr val="5F5F5F"/>
              </a:buClr>
              <a:buSzPct val="70000"/>
              <a:buFont typeface="Wingdings" panose="05000000000000000000" pitchFamily="2" charset="2"/>
              <a:buChar char="Ø"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Intoxicación (concentración de humos, vapores  , gases </a:t>
            </a:r>
            <a:r>
              <a:rPr lang="es-AR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ó</a:t>
            </a: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polvos tóxicos).</a:t>
            </a:r>
          </a:p>
          <a:p>
            <a:pPr lvl="0" defTabSz="914400">
              <a:buClr>
                <a:srgbClr val="5F5F5F"/>
              </a:buClr>
              <a:buSzPct val="70000"/>
              <a:buFont typeface="Wingdings" panose="05000000000000000000" pitchFamily="2" charset="2"/>
              <a:buChar char="Ø"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Quemaduras (pueden ser térmicas/químicas,</a:t>
            </a:r>
          </a:p>
          <a:p>
            <a:pPr lvl="0" defTabSz="914400">
              <a:buClr>
                <a:srgbClr val="5F5F5F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  causadas por vapor </a:t>
            </a:r>
            <a:r>
              <a:rPr lang="es-AR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ó</a:t>
            </a: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líquidos corrosivos).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587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468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   Contaminantes más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comunes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80000"/>
              </a:lnSpc>
              <a:buClr>
                <a:srgbClr val="006666"/>
              </a:buClr>
              <a:buSzPct val="70000"/>
              <a:buNone/>
            </a:pPr>
            <a:r>
              <a:rPr lang="es-AR" altLang="es-AR" sz="3300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Potenciales contaminantes tóxicos del aire:</a:t>
            </a:r>
          </a:p>
          <a:p>
            <a:pPr lvl="0" defTabSz="914400">
              <a:lnSpc>
                <a:spcPct val="80000"/>
              </a:lnSpc>
              <a:buClr>
                <a:srgbClr val="006666"/>
              </a:buClr>
              <a:buSzPct val="70000"/>
              <a:buNone/>
            </a:pPr>
            <a:endParaRPr lang="es-ES" altLang="es-AR" sz="2500" dirty="0">
              <a:solidFill>
                <a:srgbClr val="000000"/>
              </a:solidFill>
              <a:latin typeface="Calibri" panose="020F0502020204030204" pitchFamily="34" charset="0"/>
              <a:cs typeface="Arial"/>
            </a:endParaRPr>
          </a:p>
          <a:p>
            <a:pPr lvl="0" defTabSz="914400">
              <a:lnSpc>
                <a:spcPct val="80000"/>
              </a:lnSpc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Asfixias por ausencia de oxígeno por trabajos de </a:t>
            </a:r>
            <a:r>
              <a:rPr lang="es-ES" altLang="es-AR" sz="2500" dirty="0">
                <a:solidFill>
                  <a:srgbClr val="0070C0"/>
                </a:solidFill>
                <a:latin typeface="Calibri" panose="020F0502020204030204" pitchFamily="34" charset="0"/>
                <a:cs typeface="Arial"/>
                <a:hlinkClick r:id="rId2" tooltip="Soldadura"/>
              </a:rPr>
              <a:t>soldadura</a:t>
            </a:r>
            <a:r>
              <a:rPr lang="es-ES" altLang="es-AR" sz="2500" dirty="0">
                <a:solidFill>
                  <a:srgbClr val="0070C0"/>
                </a:solidFill>
                <a:latin typeface="Calibri" panose="020F0502020204030204" pitchFamily="34" charset="0"/>
                <a:cs typeface="Arial"/>
              </a:rPr>
              <a:t>, </a:t>
            </a:r>
            <a:r>
              <a:rPr lang="es-E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calentamiento, corte, etc. </a:t>
            </a:r>
          </a:p>
          <a:p>
            <a:pPr lvl="0" defTabSz="914400">
              <a:lnSpc>
                <a:spcPct val="80000"/>
              </a:lnSpc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Desplazamiento del oxígeno por desprendimiento de anhídrido carbónico (C02) en fermentaciones orgánicas aeróbicas en alcantarillas, tanques de almacenamiento, pozos, túneles, cubas y tinas de vino, silos de cereales, etc. </a:t>
            </a:r>
          </a:p>
          <a:p>
            <a:pPr lvl="0" defTabSz="914400">
              <a:lnSpc>
                <a:spcPct val="80000"/>
              </a:lnSpc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Desprendimiento de metano (CH4) producto de fermentaciones orgánicas anaeróbicas en fosas sépticas, redes de alcantarillado, digestores de depuración de aguas residuales, etc</a:t>
            </a:r>
            <a:r>
              <a:rPr lang="es-ES" altLang="es-AR" sz="2100" dirty="0">
                <a:solidFill>
                  <a:srgbClr val="5F5F5F"/>
                </a:solidFill>
                <a:latin typeface="Verdana"/>
                <a:cs typeface="Arial"/>
              </a:rPr>
              <a:t>. 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685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41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  Contaminantes </a:t>
            </a:r>
            <a:r>
              <a:rPr lang="en-US" sz="4000" b="1" dirty="0">
                <a:solidFill>
                  <a:srgbClr val="0066B2"/>
                </a:solidFill>
                <a:latin typeface="DIN Next LT Pro"/>
              </a:rPr>
              <a:t>más </a:t>
            </a:r>
            <a:r>
              <a:rPr lang="en-US" sz="4000" b="1" dirty="0" err="1">
                <a:solidFill>
                  <a:srgbClr val="0066B2"/>
                </a:solidFill>
                <a:latin typeface="DIN Next LT Pro"/>
              </a:rPr>
              <a:t>comunes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90000"/>
              </a:lnSpc>
              <a:buClr>
                <a:srgbClr val="006666"/>
              </a:buClr>
              <a:buFont typeface="Symbol" panose="05050102010706020507" pitchFamily="18" charset="2"/>
              <a:buChar char=""/>
            </a:pPr>
            <a:r>
              <a:rPr lang="es-ES" altLang="es-AR" sz="25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Atmósfera inflamable con focos de ignición diversos</a:t>
            </a:r>
            <a:r>
              <a:rPr lang="es-E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. Trabajos de soldadura u oxicorte en recintos que contengan o hayan contenido sustancias inflamables, polvos orgánicos combustibles.</a:t>
            </a:r>
            <a:r>
              <a:rPr lang="es-ES" altLang="es-AR" sz="3300" dirty="0">
                <a:solidFill>
                  <a:srgbClr val="5F5F5F"/>
                </a:solidFill>
                <a:latin typeface="Verdana"/>
                <a:cs typeface="Arial"/>
              </a:rPr>
              <a:t> </a:t>
            </a:r>
          </a:p>
          <a:p>
            <a:pPr lvl="0" defTabSz="914400">
              <a:lnSpc>
                <a:spcPct val="90000"/>
              </a:lnSpc>
              <a:buClr>
                <a:srgbClr val="006666"/>
              </a:buClr>
              <a:buFont typeface="Symbol" panose="05050102010706020507" pitchFamily="18" charset="2"/>
              <a:buChar char=""/>
            </a:pPr>
            <a:r>
              <a:rPr lang="es-ES" altLang="es-AR" sz="25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Presencia de monóxido de carbono</a:t>
            </a:r>
            <a:r>
              <a:rPr lang="es-E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. Recintos en que se hayan producido procesos de combustión incompleta. Recintos para extraer líquidos con bombas de motor de combustión interna, túneles, galerías donde se utilicen vehículos y maquinaria de combustión. etc.</a:t>
            </a:r>
          </a:p>
          <a:p>
            <a:pPr lvl="0" defTabSz="914400">
              <a:lnSpc>
                <a:spcPct val="90000"/>
              </a:lnSpc>
              <a:buClr>
                <a:srgbClr val="006666"/>
              </a:buClr>
              <a:buFont typeface="Symbol" panose="05050102010706020507" pitchFamily="18" charset="2"/>
              <a:buChar char=""/>
            </a:pPr>
            <a:r>
              <a:rPr lang="es-E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s-ES" altLang="es-AR" sz="25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Existencia de sustancias tóxicas en el recinto</a:t>
            </a:r>
            <a:r>
              <a:rPr lang="es-E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. Procedentes del propio proceso productivo o de residuos.</a:t>
            </a:r>
            <a:r>
              <a:rPr lang="es-ES" altLang="es-AR" sz="3300" dirty="0">
                <a:solidFill>
                  <a:srgbClr val="5F5F5F"/>
                </a:solidFill>
                <a:latin typeface="Verdana"/>
                <a:cs typeface="Arial"/>
              </a:rPr>
              <a:t> 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887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03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Atmósfera I.D.L.H.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n-US" altLang="es-AR" sz="3300" b="1" dirty="0">
                <a:solidFill>
                  <a:srgbClr val="FF0000"/>
                </a:solidFill>
                <a:latin typeface="Calibri" panose="020F0502020204030204" pitchFamily="34" charset="0"/>
                <a:cs typeface="Arial"/>
              </a:rPr>
              <a:t>“INMEDIATAMENTE PELIGROSO PARA LA VIDA Y LA SALUD”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Cualquier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condición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que </a:t>
            </a: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represente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amenaza</a:t>
            </a:r>
            <a:endParaRPr lang="en-US" altLang="es-AR" sz="2900" dirty="0">
              <a:solidFill>
                <a:srgbClr val="5F5F5F"/>
              </a:solidFill>
              <a:latin typeface="Calibri" panose="020F0502020204030204" pitchFamily="34" charset="0"/>
              <a:cs typeface="Arial"/>
            </a:endParaRP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inmediata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para la </a:t>
            </a: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vida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o que </a:t>
            </a: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pueda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causar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efectos</a:t>
            </a:r>
            <a:endParaRPr lang="en-US" altLang="es-AR" sz="2900" dirty="0">
              <a:solidFill>
                <a:srgbClr val="5F5F5F"/>
              </a:solidFill>
              <a:latin typeface="Calibri" panose="020F0502020204030204" pitchFamily="34" charset="0"/>
              <a:cs typeface="Arial"/>
            </a:endParaRP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adversos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irreversibles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o que </a:t>
            </a: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pueda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interferir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con la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habilidad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de un </a:t>
            </a: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individuo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de </a:t>
            </a: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poder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escapar</a:t>
            </a: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sin </a:t>
            </a:r>
            <a:r>
              <a:rPr lang="en-U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ayuda</a:t>
            </a:r>
            <a:endParaRPr lang="en-US" altLang="es-AR" sz="2900" dirty="0">
              <a:solidFill>
                <a:srgbClr val="5F5F5F"/>
              </a:solidFill>
              <a:latin typeface="Calibri" panose="020F0502020204030204" pitchFamily="34" charset="0"/>
              <a:cs typeface="Arial"/>
            </a:endParaRP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n-U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de un Espacio Confinado. (OSHA)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826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9858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Ingresos tóxicos en </a:t>
            </a:r>
            <a:br>
              <a:rPr lang="en-US" sz="4000" b="1" dirty="0" smtClean="0">
                <a:solidFill>
                  <a:srgbClr val="0066B2"/>
                </a:solidFill>
                <a:latin typeface="DIN Next LT Pro"/>
              </a:rPr>
            </a:br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el organismo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Clr>
                <a:srgbClr val="006666"/>
              </a:buClr>
              <a:buSzPct val="70000"/>
              <a:buNone/>
              <a:defRPr/>
            </a:pPr>
            <a:r>
              <a:rPr lang="es-AR" altLang="es-AR" sz="2800" b="1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Como ingresan las substancias tóxicas al organismo?</a:t>
            </a:r>
          </a:p>
          <a:p>
            <a:pPr lvl="0" defTabSz="914400"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  <a:defRPr/>
            </a:pPr>
            <a:r>
              <a:rPr lang="es-AR" altLang="es-AR" sz="28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La sustancia tóxica ingresa en el cuerpo siguiendo una vía de absorción </a:t>
            </a:r>
            <a:r>
              <a:rPr lang="es-AR" altLang="es-AR" sz="2800" b="1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ó</a:t>
            </a:r>
            <a:r>
              <a:rPr lang="es-AR" altLang="es-AR" sz="28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una vía de exposición.</a:t>
            </a:r>
          </a:p>
          <a:p>
            <a:pPr lvl="0" defTabSz="914400"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  <a:defRPr/>
            </a:pPr>
            <a:r>
              <a:rPr lang="es-AR" altLang="es-AR" sz="28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Si bien la vía oral o digestiva son las más frecuentes</a:t>
            </a:r>
          </a:p>
          <a:p>
            <a:pPr lvl="0" defTabSz="914400">
              <a:buClr>
                <a:srgbClr val="006666"/>
              </a:buClr>
              <a:buSzPct val="70000"/>
              <a:buNone/>
              <a:defRPr/>
            </a:pPr>
            <a:r>
              <a:rPr lang="es-AR" altLang="es-AR" sz="28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   en la mayoría de las intoxicaciones. En la industria </a:t>
            </a:r>
          </a:p>
          <a:p>
            <a:pPr lvl="0" defTabSz="914400">
              <a:buClr>
                <a:srgbClr val="006666"/>
              </a:buClr>
              <a:buSzPct val="70000"/>
              <a:buNone/>
              <a:defRPr/>
            </a:pPr>
            <a:r>
              <a:rPr lang="es-AR" altLang="es-AR" sz="28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   las vías de ingreso más importantes son:</a:t>
            </a:r>
          </a:p>
          <a:p>
            <a:pPr lvl="0" defTabSz="914400">
              <a:buClr>
                <a:srgbClr val="006666"/>
              </a:buClr>
              <a:buSzPct val="70000"/>
              <a:buNone/>
              <a:defRPr/>
            </a:pPr>
            <a:r>
              <a:rPr lang="es-AR" altLang="es-AR" sz="28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   la </a:t>
            </a:r>
            <a:r>
              <a:rPr lang="es-AR" altLang="es-AR" sz="2800" b="1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vía inhalatoria  o respiratoria</a:t>
            </a:r>
            <a:r>
              <a:rPr lang="es-AR" altLang="es-AR" sz="28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y la </a:t>
            </a:r>
            <a:r>
              <a:rPr lang="es-AR" altLang="es-AR" sz="2800" b="1" u="sng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/>
              </a:rPr>
              <a:t>vía cutánea o</a:t>
            </a:r>
            <a:r>
              <a:rPr lang="es-AR" altLang="es-AR" sz="28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s-AR" altLang="es-AR" sz="2800" b="1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dérmica.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49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1871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    Equipos detectores de gases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3181"/>
          </a:xfrm>
        </p:spPr>
        <p:txBody>
          <a:bodyPr/>
          <a:lstStyle/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Antes del ingreso del personal a un Espacio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Confinado la atmósfera será probada con un 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Instrumental calibrado de lectura directa.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endParaRPr lang="es-ES" altLang="es-AR" sz="2900" b="1" dirty="0" smtClean="0">
              <a:solidFill>
                <a:srgbClr val="5F5F5F"/>
              </a:solidFill>
              <a:latin typeface="Calibri" panose="020F0502020204030204" pitchFamily="34" charset="0"/>
              <a:cs typeface="Arial"/>
            </a:endParaRP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b="1" dirty="0" smtClean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¿</a:t>
            </a:r>
            <a:r>
              <a:rPr lang="es-ES" altLang="es-AR" sz="29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Qué debemos medir?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Se deberá verificar en el orden detallados las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condiciones siguientes: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940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05832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Que debemos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medir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58297"/>
            <a:ext cx="8229600" cy="4267866"/>
          </a:xfrm>
        </p:spPr>
        <p:txBody>
          <a:bodyPr/>
          <a:lstStyle/>
          <a:p>
            <a:pPr marL="552450" lvl="0" indent="-55245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1- Contenido de oxígeno. </a:t>
            </a:r>
          </a:p>
          <a:p>
            <a:pPr marL="552450" lvl="0" indent="-55245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2- Gases y vapores inflamables.</a:t>
            </a:r>
          </a:p>
          <a:p>
            <a:pPr marL="552450" lvl="0" indent="-55245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3- Potenciales contaminantes tóxicos del aire</a:t>
            </a:r>
          </a:p>
          <a:p>
            <a:pPr marL="552450" lvl="0" indent="-55245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  </a:t>
            </a:r>
            <a:r>
              <a:rPr lang="es-ES" altLang="es-AR" sz="2900" dirty="0" smtClean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(</a:t>
            </a:r>
            <a:r>
              <a:rPr lang="es-E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</a:t>
            </a:r>
            <a:r>
              <a:rPr lang="es-ES" altLang="es-AR" sz="2900" dirty="0" err="1" smtClean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j</a:t>
            </a: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, ácido </a:t>
            </a:r>
            <a:r>
              <a:rPr lang="es-ES" altLang="es-AR" sz="2900" dirty="0" smtClean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sulfhídrico, </a:t>
            </a: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monóxido de carbono,</a:t>
            </a:r>
          </a:p>
          <a:p>
            <a:pPr marL="552450" lvl="0" indent="-55245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  ácido cianhídrico, cloro , etc.-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191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64826" cy="919981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Medición de gases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6077" cy="4520381"/>
          </a:xfrm>
        </p:spPr>
        <p:txBody>
          <a:bodyPr/>
          <a:lstStyle/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400" b="1" dirty="0">
                <a:solidFill>
                  <a:srgbClr val="5F5F5F"/>
                </a:solidFill>
                <a:latin typeface="Verdana"/>
                <a:cs typeface="Arial"/>
              </a:rPr>
              <a:t>¿Cómo  medimos?</a:t>
            </a:r>
          </a:p>
          <a:p>
            <a:pPr lvl="0" defTabSz="914400">
              <a:buClr>
                <a:srgbClr val="5F5F5F"/>
              </a:buClr>
              <a:buSzPct val="70000"/>
              <a:buFont typeface="Wingdings" panose="05000000000000000000" pitchFamily="2" charset="2"/>
              <a:buChar char="Ø"/>
            </a:pPr>
            <a:r>
              <a:rPr lang="es-ES" altLang="es-AR" sz="28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Se realizarán mediciones antes del ingreso del personal y durante la duración de los trabajos, hasta la finalización de los mismos.</a:t>
            </a:r>
          </a:p>
          <a:p>
            <a:pPr lvl="0" defTabSz="914400">
              <a:buClr>
                <a:srgbClr val="5F5F5F"/>
              </a:buClr>
              <a:buSzPct val="70000"/>
              <a:buFont typeface="Wingdings" panose="05000000000000000000" pitchFamily="2" charset="2"/>
              <a:buChar char="Ø"/>
            </a:pPr>
            <a:r>
              <a:rPr lang="es-ES" altLang="es-AR" sz="28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Se realizaran en aquellos casos de trabajo en cota cero mediciones a diferentes niveles.</a:t>
            </a:r>
          </a:p>
          <a:p>
            <a:pPr lvl="0" defTabSz="914400">
              <a:buClr>
                <a:srgbClr val="5F5F5F"/>
              </a:buClr>
              <a:buSzPct val="70000"/>
              <a:buFont typeface="Wingdings" panose="05000000000000000000" pitchFamily="2" charset="2"/>
              <a:buChar char="Ø"/>
            </a:pPr>
            <a:r>
              <a:rPr lang="es-ES" altLang="es-AR" sz="28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En caso de encendido de alarma se evacuará al personal del recinto hasta su normalización.</a:t>
            </a:r>
          </a:p>
          <a:p>
            <a:pPr lvl="0" defTabSz="914400">
              <a:buClr>
                <a:srgbClr val="5F5F5F"/>
              </a:buClr>
              <a:buSzPct val="70000"/>
              <a:buFont typeface="Wingdings" panose="05000000000000000000" pitchFamily="2" charset="2"/>
              <a:buChar char="Ø"/>
            </a:pPr>
            <a:r>
              <a:rPr lang="es-AR" altLang="es-AR" sz="28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En su gran mayoría, las mediciones se realizan en</a:t>
            </a:r>
            <a:r>
              <a:rPr lang="es-AR" altLang="es-AR" sz="28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PPM </a:t>
            </a:r>
            <a:r>
              <a:rPr lang="es-AR" altLang="es-AR" sz="28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(partes por millón)</a:t>
            </a:r>
            <a:endParaRPr lang="es-ES" altLang="es-AR" sz="2800" dirty="0">
              <a:solidFill>
                <a:srgbClr val="5F5F5F"/>
              </a:solidFill>
              <a:latin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415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6182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Ejemplos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4" y="1721465"/>
            <a:ext cx="5942258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19191"/>
                  </a:outerShdw>
                </a:effectLst>
              </a14:hiddenEffects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57752" y="5140036"/>
            <a:ext cx="1648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altLang="es-A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Metano </a:t>
            </a:r>
            <a:r>
              <a:rPr lang="en-US" altLang="es-AR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s-A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altLang="es-A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liviano</a:t>
            </a:r>
            <a:r>
              <a:rPr lang="en-US" altLang="es-A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altLang="es-A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altLang="es-A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</a:t>
            </a:r>
            <a:r>
              <a:rPr lang="en-US" altLang="es-A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altLang="es-A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69673" y="5140036"/>
            <a:ext cx="1995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altLang="es-A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Monóxido de carbono</a:t>
            </a:r>
            <a:r>
              <a:rPr lang="en-US" altLang="es-A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s-A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</a:t>
            </a:r>
            <a:endParaRPr lang="en-US" altLang="es-A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/>
            <a:r>
              <a:rPr lang="en-US" altLang="es-A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el </a:t>
            </a:r>
            <a:r>
              <a:rPr lang="en-US" altLang="es-A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</a:t>
            </a:r>
            <a:r>
              <a:rPr lang="en-US" altLang="es-A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altLang="es-A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27956" y="5140036"/>
            <a:ext cx="2424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50"/>
                </a:solidFill>
              </a:rPr>
              <a:t>Sulfuro de oxígeno </a:t>
            </a:r>
            <a:r>
              <a:rPr lang="es-AR" dirty="0" smtClean="0"/>
              <a:t>(más pesado que el aire)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029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51418" cy="930707"/>
          </a:xfrm>
        </p:spPr>
        <p:txBody>
          <a:bodyPr/>
          <a:lstStyle/>
          <a:p>
            <a:pPr lvl="0" defTabSz="914400" eaLnBrk="0" hangingPunct="0">
              <a:defRPr/>
            </a:pPr>
            <a:endParaRPr lang="es-AR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672" y="814001"/>
            <a:ext cx="762066" cy="225572"/>
          </a:xfrm>
          <a:prstGeom prst="rect">
            <a:avLst/>
          </a:prstGeom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125672" y="1041540"/>
            <a:ext cx="2973600" cy="5029200"/>
          </a:xfrm>
          <a:prstGeom prst="roundRect">
            <a:avLst>
              <a:gd name="adj" fmla="val 6993"/>
            </a:avLst>
          </a:prstGeom>
          <a:solidFill>
            <a:srgbClr val="33CCCC"/>
          </a:solidFill>
          <a:ln w="76200">
            <a:solidFill>
              <a:srgbClr val="5F5F5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altLang="es-A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46272" y="1275405"/>
            <a:ext cx="2732400" cy="4636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altLang="es-A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46272" y="2724505"/>
            <a:ext cx="2730500" cy="3187700"/>
          </a:xfrm>
          <a:prstGeom prst="rect">
            <a:avLst/>
          </a:prstGeom>
          <a:solidFill>
            <a:srgbClr val="FFCC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altLang="es-AR" sz="2400" b="1" i="0" u="none" strike="noStrike" kern="0" cap="none" spc="0" normalizeH="0" baseline="0" noProof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48172" y="4419697"/>
            <a:ext cx="2730500" cy="15113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altLang="es-A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350014" y="1706101"/>
            <a:ext cx="1791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s-A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Buen</a:t>
            </a:r>
            <a:r>
              <a:rPr lang="en-U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s-A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aire</a:t>
            </a:r>
            <a:endParaRPr lang="en-US" altLang="es-AR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350014" y="3325308"/>
            <a:ext cx="1971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s-AR" sz="24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Aire</a:t>
            </a:r>
            <a:r>
              <a:rPr lang="en-US" altLang="es-A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s-AR" sz="24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pobre</a:t>
            </a:r>
            <a:endParaRPr lang="en-US" altLang="es-AR" sz="24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350014" y="4944515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s-AR" sz="2400" b="1" dirty="0" err="1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Aire</a:t>
            </a:r>
            <a:r>
              <a:rPr lang="en-US" altLang="es-AR" sz="2400" b="1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s-AR" sz="2400" b="1" dirty="0" err="1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Muerto</a:t>
            </a:r>
            <a:endParaRPr lang="en-US" altLang="es-AR" sz="2400" b="1" dirty="0">
              <a:solidFill>
                <a:srgbClr val="FF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3445806"/>
            <a:ext cx="2590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s-AR" sz="2400" b="1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El que </a:t>
            </a:r>
            <a:r>
              <a:rPr lang="en-US" altLang="es-AR" sz="2400" b="1" dirty="0" err="1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haya</a:t>
            </a:r>
            <a:r>
              <a:rPr lang="en-US" altLang="es-AR" sz="2400" b="1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s-AR" sz="2400" b="1" dirty="0" err="1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buen</a:t>
            </a:r>
            <a:r>
              <a:rPr lang="en-US" altLang="es-AR" sz="2400" b="1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s-AR" sz="2400" b="1" dirty="0" err="1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aire</a:t>
            </a:r>
            <a:r>
              <a:rPr lang="en-US" altLang="es-AR" sz="2400" b="1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en la entrada no </a:t>
            </a:r>
            <a:r>
              <a:rPr lang="en-US" altLang="es-AR" sz="2400" b="1" dirty="0" err="1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quiere</a:t>
            </a:r>
            <a:r>
              <a:rPr lang="en-US" altLang="es-AR" sz="2400" b="1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s-AR" sz="2400" b="1" dirty="0" err="1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decir</a:t>
            </a:r>
            <a:r>
              <a:rPr lang="en-US" altLang="es-AR" sz="2400" b="1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que </a:t>
            </a:r>
            <a:r>
              <a:rPr lang="en-US" altLang="es-AR" sz="2400" b="1" dirty="0" err="1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también</a:t>
            </a:r>
            <a:r>
              <a:rPr lang="en-US" altLang="es-AR" sz="2400" b="1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s-AR" sz="2400" b="1" dirty="0" err="1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es</a:t>
            </a:r>
            <a:r>
              <a:rPr lang="en-US" altLang="es-AR" sz="2400" b="1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s-AR" sz="2400" b="1" dirty="0" err="1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bueno</a:t>
            </a:r>
            <a:r>
              <a:rPr lang="en-US" altLang="es-AR" sz="2400" b="1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en el </a:t>
            </a:r>
            <a:r>
              <a:rPr lang="en-US" altLang="es-AR" sz="2400" b="1" dirty="0" err="1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fondo</a:t>
            </a:r>
            <a:endParaRPr lang="en-US" altLang="es-AR" sz="2400" b="1" dirty="0">
              <a:solidFill>
                <a:srgbClr val="FF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-77672" y="0"/>
            <a:ext cx="3454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altLang="es-A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Siempre</a:t>
            </a:r>
            <a:r>
              <a:rPr lang="en-U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tome </a:t>
            </a:r>
            <a:r>
              <a:rPr lang="en-US" altLang="es-A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lecturas</a:t>
            </a:r>
            <a:endParaRPr lang="en-US" altLang="es-AR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 </a:t>
            </a:r>
            <a:r>
              <a:rPr lang="en-US" altLang="es-A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varios</a:t>
            </a:r>
            <a:r>
              <a:rPr lang="en-U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s-A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niveles</a:t>
            </a:r>
            <a:r>
              <a:rPr lang="en-U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para </a:t>
            </a:r>
          </a:p>
          <a:p>
            <a:pPr>
              <a:defRPr/>
            </a:pPr>
            <a:r>
              <a:rPr lang="en-US" altLang="es-A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asegurarse</a:t>
            </a:r>
            <a:r>
              <a:rPr lang="en-U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que </a:t>
            </a:r>
            <a:r>
              <a:rPr lang="en-US" altLang="es-A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todo</a:t>
            </a:r>
            <a:r>
              <a:rPr lang="en-U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el </a:t>
            </a:r>
            <a:r>
              <a:rPr lang="en-US" altLang="es-A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espacio</a:t>
            </a:r>
            <a:r>
              <a:rPr lang="en-U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s-A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es</a:t>
            </a:r>
            <a:r>
              <a:rPr lang="en-U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s-A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seguro</a:t>
            </a:r>
            <a:r>
              <a:rPr lang="en-U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US" altLang="es-AR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1149350"/>
            <a:ext cx="8229600" cy="513195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0066B2"/>
                </a:solidFill>
                <a:latin typeface="DIN Next LT Pro"/>
                <a:ea typeface="DIN Next LT Pro"/>
                <a:cs typeface="DIN Next LT Pro"/>
              </a:rPr>
              <a:t>Objetivos:</a:t>
            </a:r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05891"/>
            <a:ext cx="8063345" cy="3214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0473" cy="84628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Medición de gases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irc_mi" descr="http://www.pce-iberica.es/medidor-detalles-tecnicos/images/equipo-gas-mx6-ibrid-uso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1" y="1341438"/>
            <a:ext cx="4224627" cy="448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P104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99" y="1603518"/>
            <a:ext cx="3470854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5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5417126" cy="74122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Equipos detectores de gases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3271"/>
          </a:xfrm>
        </p:spPr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4" descr="http://img.directindustry.es/images_di/photo-g/15740-253791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34508"/>
            <a:ext cx="2522007" cy="25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largeImg" descr="http://i00.i.aliimg.com/photo/v0/108544820/Gas_Leak_Detectors_for_Confined_Space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5263"/>
            <a:ext cx="4100945" cy="20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www.higielectronix.com.co/portal/images/ANALIZADOR%20MULTIGAS.pn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86" y="1514623"/>
            <a:ext cx="2125373" cy="247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s://i.ytimg.com/vi/Gm5mf8gJCBw/maxresdefault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4005263"/>
            <a:ext cx="3844925" cy="188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8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4436" cy="1103312"/>
          </a:xfrm>
        </p:spPr>
        <p:txBody>
          <a:bodyPr/>
          <a:lstStyle/>
          <a:p>
            <a:r>
              <a:rPr lang="en-US" sz="4000" b="1" dirty="0">
                <a:solidFill>
                  <a:srgbClr val="0066B2"/>
                </a:solidFill>
                <a:latin typeface="DIN Next LT Pro"/>
              </a:rPr>
              <a:t>Equipos detectores de gases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4" descr="http://www.higielectronix.com.co/portal/images/03-Series-group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2" y="2088285"/>
            <a:ext cx="338613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ttp://www.mejoras-energeticas.com/imagenes/imagen_gases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1987550"/>
            <a:ext cx="437183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9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895" y="246928"/>
            <a:ext cx="5832764" cy="95841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Equipos de protección personal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Casco (IRAM 3620).</a:t>
            </a:r>
          </a:p>
          <a:p>
            <a:pPr lvl="0" defTabSz="914400"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Protección ocular (IRAM -3630 -2 y 3).</a:t>
            </a:r>
          </a:p>
          <a:p>
            <a:pPr lvl="0" defTabSz="914400"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Protección auditiva (IRAM - 4126 - 1 y 2).</a:t>
            </a:r>
          </a:p>
          <a:p>
            <a:pPr lvl="0" defTabSz="914400"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Ropa de protección contra substancias</a:t>
            </a:r>
          </a:p>
          <a:p>
            <a:pPr lvl="0" defTabSz="914400">
              <a:buClr>
                <a:srgbClr val="000000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  Peligrosas.(Clase III)</a:t>
            </a:r>
          </a:p>
          <a:p>
            <a:pPr lvl="0" defTabSz="914400"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Guantes de protección (acorde a la tarea ).</a:t>
            </a:r>
          </a:p>
          <a:p>
            <a:pPr lvl="0" defTabSz="914400"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Calzado de seguridad (IRAM -3610).</a:t>
            </a:r>
          </a:p>
          <a:p>
            <a:pPr lvl="0" defTabSz="914400"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Máscara para soldadura.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173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891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66B2"/>
                </a:solidFill>
                <a:latin typeface="DIN Next LT Pro"/>
              </a:rPr>
              <a:t>Equipos </a:t>
            </a:r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sugeridos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90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Máscara de protección respiratoria (IRAM-3649-1 Y 2) e IRAM 3653).</a:t>
            </a:r>
          </a:p>
          <a:p>
            <a:pPr lvl="0" defTabSz="914400">
              <a:lnSpc>
                <a:spcPct val="90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Arnés </a:t>
            </a:r>
            <a:r>
              <a:rPr lang="es-E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anticaídas</a:t>
            </a: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( IRAM-3622-1)</a:t>
            </a:r>
          </a:p>
          <a:p>
            <a:pPr lvl="0" defTabSz="914400">
              <a:lnSpc>
                <a:spcPct val="90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Equipo de Respiración Autónomo (IRAM -3606 1 y 2).</a:t>
            </a:r>
          </a:p>
          <a:p>
            <a:pPr lvl="0" defTabSz="914400">
              <a:lnSpc>
                <a:spcPct val="90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Línea de aire, según lo requieran las condiciones trabajo.</a:t>
            </a:r>
          </a:p>
          <a:p>
            <a:pPr lvl="0" defTabSz="914400">
              <a:lnSpc>
                <a:spcPct val="90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Equipos de comunicaciones </a:t>
            </a:r>
            <a:r>
              <a:rPr lang="es-E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intrínsicamente</a:t>
            </a: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seguros.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549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017" y="274638"/>
            <a:ext cx="5761183" cy="93070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E.P.P. -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Máscaras</a:t>
            </a:r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 de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aire</a:t>
            </a:r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/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soldaduras</a:t>
            </a:r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60818"/>
          </a:xfrm>
        </p:spPr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6" descr="http://img.directindustry.es/images_di/photo-g/mascara-respiratoria-bi-filtros-completa-101819-298457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628775"/>
            <a:ext cx="343852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blog.vestuarielx.com/wp-content/uploads/2015/05/mascara-respiratoria-completa.jp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89138"/>
            <a:ext cx="3345585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http://www.indura.net/_file/ch_6536_mascara_fotosensible_indura_1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16113"/>
            <a:ext cx="29876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s://encrypted-tbn1.gstatic.com/images?q=tbn:ANd9GcTb36F-qOGwxDAAPCVRyum6sghJKUcXbxzWIz6y5SO8IOMtOU2h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20" y="5000625"/>
            <a:ext cx="1487488" cy="158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2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958417"/>
          </a:xfrm>
        </p:spPr>
        <p:txBody>
          <a:bodyPr/>
          <a:lstStyle/>
          <a:p>
            <a:r>
              <a:rPr lang="en-US" sz="4000" b="1" dirty="0">
                <a:solidFill>
                  <a:srgbClr val="0066B2"/>
                </a:solidFill>
                <a:latin typeface="DIN Next LT Pro"/>
              </a:rPr>
              <a:t>E.P.P. -</a:t>
            </a:r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Arnés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41765"/>
            <a:ext cx="7813964" cy="4177145"/>
          </a:xfrm>
        </p:spPr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89" y="1468582"/>
            <a:ext cx="6568141" cy="435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4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7564" cy="1032163"/>
          </a:xfrm>
        </p:spPr>
        <p:txBody>
          <a:bodyPr/>
          <a:lstStyle/>
          <a:p>
            <a:r>
              <a:rPr lang="en-US" sz="4000" b="1" dirty="0">
                <a:solidFill>
                  <a:srgbClr val="0066B2"/>
                </a:solidFill>
                <a:latin typeface="DIN Next LT Pro"/>
              </a:rPr>
              <a:t>E.P.P. - </a:t>
            </a:r>
            <a:r>
              <a:rPr lang="en-US" sz="4000" b="1" dirty="0" err="1">
                <a:solidFill>
                  <a:srgbClr val="0066B2"/>
                </a:solidFill>
                <a:latin typeface="DIN Next LT Pro"/>
              </a:rPr>
              <a:t>Arnés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8" descr="DibujoxaXAX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1306801"/>
            <a:ext cx="5698168" cy="46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9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818" y="274638"/>
            <a:ext cx="6539346" cy="116623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Equipos autónomos/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comunicación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5" descr="http://www.satirnet.com/satirnet/wp-content/uploads/2015/01/equipo-respiracion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95" y="2060575"/>
            <a:ext cx="38084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Equipo Portatil Aeronautico  Icom  IC-A14 - Aeronáutico, 5W PEP, 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349500"/>
            <a:ext cx="10795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7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35782" cy="1143000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Procedimientos</a:t>
            </a:r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 de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aislamiento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“Proceso mediante el cual un Esp. Confinado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es puesto fuera de servicio y aislado 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completamente”.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¿Por qué se </a:t>
            </a:r>
            <a:r>
              <a:rPr lang="es-ES" altLang="es-AR" sz="2900" b="1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aisla</a:t>
            </a:r>
            <a:r>
              <a:rPr lang="es-ES" altLang="es-AR" sz="29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un Espacio Confinado?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Para evitar la liberación de energía y material a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la atmósfera mediante: supresión/bloqueo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/derivación/cierre de toda fuente de energía/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y/o desconexión de toda instalación mecánica.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086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03564"/>
            <a:ext cx="5763491" cy="332509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  <a:ea typeface="DIN Next LT Pro"/>
                <a:cs typeface="DIN Next LT Pro"/>
              </a:rPr>
              <a:t>Objetivos y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  <a:ea typeface="DIN Next LT Pro"/>
                <a:cs typeface="DIN Next LT Pro"/>
              </a:rPr>
              <a:t>campos</a:t>
            </a:r>
            <a:r>
              <a:rPr lang="en-US" sz="4000" b="1" dirty="0" smtClean="0">
                <a:solidFill>
                  <a:srgbClr val="0066B2"/>
                </a:solidFill>
                <a:latin typeface="DIN Next LT Pro"/>
                <a:ea typeface="DIN Next LT Pro"/>
                <a:cs typeface="DIN Next LT Pro"/>
              </a:rPr>
              <a:t> de aplicación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81199"/>
            <a:ext cx="7543800" cy="3416301"/>
          </a:xfrm>
        </p:spPr>
        <p:txBody>
          <a:bodyPr/>
          <a:lstStyle/>
          <a:p>
            <a:pPr lvl="0" algn="just" defTabSz="914400">
              <a:buClr>
                <a:srgbClr val="006666"/>
              </a:buClr>
              <a:buSzPct val="70000"/>
              <a:buNone/>
            </a:pPr>
            <a:r>
              <a:rPr lang="es-AR" dirty="0" smtClean="0"/>
              <a:t>   </a:t>
            </a: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Norma </a:t>
            </a:r>
            <a:r>
              <a:rPr lang="es-AR" altLang="es-AR" sz="29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3625,- 2003/08</a:t>
            </a: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establece los requisitos generales para la protección del personal contra los peligros de ingreso, ejecución  de tareas y egreso de espacios confinados en el ámbito de la industria en general.</a:t>
            </a:r>
            <a:endParaRPr lang="es-ES" altLang="es-AR" sz="2900" dirty="0">
              <a:solidFill>
                <a:srgbClr val="5F5F5F"/>
              </a:solidFill>
              <a:latin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065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6836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Aislar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Clr>
                <a:srgbClr val="006666"/>
              </a:buClr>
              <a:buSzPct val="150000"/>
              <a:buFontTx/>
              <a:buChar char="•"/>
            </a:pPr>
            <a:r>
              <a:rPr lang="en-U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Poner </a:t>
            </a:r>
            <a:r>
              <a:rPr lang="en-US" altLang="es-AR" sz="25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candado</a:t>
            </a:r>
            <a:r>
              <a:rPr lang="en-U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y </a:t>
            </a:r>
            <a:r>
              <a:rPr lang="en-US" altLang="es-AR" sz="25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tarjeta</a:t>
            </a:r>
            <a:r>
              <a:rPr lang="en-U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en las </a:t>
            </a:r>
            <a:r>
              <a:rPr lang="en-US" altLang="es-AR" sz="25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fuentes</a:t>
            </a:r>
            <a:r>
              <a:rPr lang="en-U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de </a:t>
            </a:r>
            <a:r>
              <a:rPr lang="en-US" altLang="es-AR" sz="25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energia</a:t>
            </a:r>
            <a:r>
              <a:rPr lang="en-U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altLang="es-AR" sz="25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eléctrica</a:t>
            </a:r>
            <a:r>
              <a:rPr lang="en-U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(Lock/out, tag/out)</a:t>
            </a:r>
          </a:p>
          <a:p>
            <a:pPr lvl="0" defTabSz="914400">
              <a:buClr>
                <a:srgbClr val="006666"/>
              </a:buClr>
              <a:buSzPct val="150000"/>
              <a:buFontTx/>
              <a:buChar char="•"/>
            </a:pPr>
            <a:r>
              <a:rPr lang="en-US" altLang="es-AR" sz="25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Asegurar</a:t>
            </a:r>
            <a:r>
              <a:rPr lang="en-U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las </a:t>
            </a:r>
            <a:r>
              <a:rPr lang="en-US" altLang="es-AR" sz="25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partes</a:t>
            </a:r>
            <a:r>
              <a:rPr lang="en-U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altLang="es-AR" sz="25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mecánicas</a:t>
            </a:r>
            <a:r>
              <a:rPr lang="en-U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.</a:t>
            </a:r>
          </a:p>
          <a:p>
            <a:pPr lvl="0" defTabSz="914400">
              <a:buClr>
                <a:srgbClr val="006666"/>
              </a:buClr>
              <a:buSzPct val="150000"/>
              <a:buFontTx/>
              <a:buChar char="•"/>
            </a:pPr>
            <a:r>
              <a:rPr lang="en-US" altLang="es-AR" sz="25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Ponerle</a:t>
            </a:r>
            <a:r>
              <a:rPr lang="en-U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Lock/out, tag/out a las </a:t>
            </a:r>
            <a:r>
              <a:rPr lang="en-US" altLang="es-AR" sz="25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válvulas</a:t>
            </a:r>
            <a:r>
              <a:rPr lang="en-US" altLang="es-AR" sz="25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altLang="es-AR" sz="25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cerradas</a:t>
            </a:r>
            <a:endParaRPr lang="en-US" altLang="es-AR" sz="2500" dirty="0">
              <a:solidFill>
                <a:srgbClr val="5F5F5F"/>
              </a:solidFill>
              <a:latin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89" y="3629892"/>
            <a:ext cx="4572000" cy="23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6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6836" cy="105251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Cartelería en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espacios</a:t>
            </a:r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confinados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4" descr="http://www.bradylatinamerica.com/images/products/large/39994_LG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35877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asd" descr="http://ccs.org.co/img/contenido/038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258762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9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92982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66B2"/>
                </a:solidFill>
                <a:latin typeface="DIN Next LT Pro"/>
              </a:rPr>
              <a:t>Cartelería en </a:t>
            </a:r>
            <a:r>
              <a:rPr lang="en-US" sz="4000" b="1" dirty="0" err="1">
                <a:solidFill>
                  <a:srgbClr val="0066B2"/>
                </a:solidFill>
                <a:latin typeface="DIN Next LT Pro"/>
              </a:rPr>
              <a:t>espacios</a:t>
            </a:r>
            <a:r>
              <a:rPr lang="en-US" sz="4000" b="1" dirty="0">
                <a:solidFill>
                  <a:srgbClr val="0066B2"/>
                </a:solidFill>
                <a:latin typeface="DIN Next LT Pro"/>
              </a:rPr>
              <a:t> </a:t>
            </a:r>
            <a:r>
              <a:rPr lang="en-US" sz="4000" b="1" dirty="0" err="1">
                <a:solidFill>
                  <a:srgbClr val="0066B2"/>
                </a:solidFill>
                <a:latin typeface="DIN Next LT Pro"/>
              </a:rPr>
              <a:t>confinados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irc_mi" descr="http://byse.com.co/wp-content/uploads/2012/10/ConfinedSp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3" y="1916113"/>
            <a:ext cx="3146425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rc_mi" descr="http://3.bp.blogspot.com/-9vBy0xzDczA/UHT0GCF1lQI/AAAAAAAAABg/UsJDmLJr1VQ/s1600/39518671.pn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38544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5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309" y="274638"/>
            <a:ext cx="5430982" cy="1060928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  Señalización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obligatoria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3" descr="100_12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05" y="1575521"/>
            <a:ext cx="6147522" cy="431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6836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Medios de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purificación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“Si hay personal en el interior sin EPP adecuado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al riesgo no deberá haber un ambiente peligroso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dentro del Esp. Confinado”.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¿Cómo procedemos?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Antes que el personal ingrese al Esp. Confinado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deberá utilizarse </a:t>
            </a:r>
            <a:r>
              <a:rPr lang="es-AR" altLang="es-AR" sz="29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ventilación  forzada</a:t>
            </a: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para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remover </a:t>
            </a:r>
            <a:r>
              <a:rPr lang="es-AR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ó</a:t>
            </a: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eliminar todos los contaminantes.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096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65273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Ventilación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forzada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La ventilación forzada deberá garantizar la</a:t>
            </a:r>
          </a:p>
          <a:p>
            <a:pPr lvl="0" defTabSz="914400">
              <a:buClr>
                <a:srgbClr val="000000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  ventilación de todo el Esp. Confinado.</a:t>
            </a:r>
          </a:p>
          <a:p>
            <a:pPr lvl="0" defTabSz="914400"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Deberá continuar hasta que todo el personal</a:t>
            </a:r>
          </a:p>
          <a:p>
            <a:pPr lvl="0" defTabSz="914400">
              <a:buClr>
                <a:srgbClr val="000000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  haya abandonado el mismo.</a:t>
            </a:r>
          </a:p>
          <a:p>
            <a:pPr lvl="0" defTabSz="914400"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La atmósfera será controlada continuamente según sea necesario  para impedir  la  acumulación de  gases contaminantes dentro de dicho espacio.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20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910" y="274638"/>
            <a:ext cx="6026727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66B2"/>
                </a:solidFill>
                <a:latin typeface="DIN Next LT Pro"/>
              </a:rPr>
              <a:t>Ventilación </a:t>
            </a:r>
            <a:r>
              <a:rPr lang="en-US" sz="4000" b="1" dirty="0" err="1">
                <a:solidFill>
                  <a:srgbClr val="0066B2"/>
                </a:solidFill>
                <a:latin typeface="DIN Next LT Pro"/>
              </a:rPr>
              <a:t>forzada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84213" y="1701800"/>
            <a:ext cx="8096250" cy="4175125"/>
            <a:chOff x="676" y="970"/>
            <a:chExt cx="5100" cy="2630"/>
          </a:xfrm>
        </p:grpSpPr>
        <p:sp>
          <p:nvSpPr>
            <p:cNvPr id="5" name="Line 42"/>
            <p:cNvSpPr>
              <a:spLocks noChangeShapeType="1"/>
            </p:cNvSpPr>
            <p:nvPr/>
          </p:nvSpPr>
          <p:spPr bwMode="auto">
            <a:xfrm>
              <a:off x="724" y="3600"/>
              <a:ext cx="46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43"/>
            <p:cNvSpPr>
              <a:spLocks noChangeShapeType="1"/>
            </p:cNvSpPr>
            <p:nvPr/>
          </p:nvSpPr>
          <p:spPr bwMode="auto">
            <a:xfrm>
              <a:off x="724" y="3168"/>
              <a:ext cx="18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44"/>
            <p:cNvSpPr>
              <a:spLocks noChangeShapeType="1"/>
            </p:cNvSpPr>
            <p:nvPr/>
          </p:nvSpPr>
          <p:spPr bwMode="auto">
            <a:xfrm>
              <a:off x="3604" y="3168"/>
              <a:ext cx="17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45"/>
            <p:cNvSpPr>
              <a:spLocks/>
            </p:cNvSpPr>
            <p:nvPr/>
          </p:nvSpPr>
          <p:spPr bwMode="auto">
            <a:xfrm>
              <a:off x="1532" y="1768"/>
              <a:ext cx="3808" cy="1793"/>
            </a:xfrm>
            <a:custGeom>
              <a:avLst/>
              <a:gdLst>
                <a:gd name="T0" fmla="*/ 200 w 3808"/>
                <a:gd name="T1" fmla="*/ 1689 h 1793"/>
                <a:gd name="T2" fmla="*/ 326 w 3808"/>
                <a:gd name="T3" fmla="*/ 1703 h 1793"/>
                <a:gd name="T4" fmla="*/ 548 w 3808"/>
                <a:gd name="T5" fmla="*/ 1696 h 1793"/>
                <a:gd name="T6" fmla="*/ 807 w 3808"/>
                <a:gd name="T7" fmla="*/ 1733 h 1793"/>
                <a:gd name="T8" fmla="*/ 1000 w 3808"/>
                <a:gd name="T9" fmla="*/ 1777 h 1793"/>
                <a:gd name="T10" fmla="*/ 1200 w 3808"/>
                <a:gd name="T11" fmla="*/ 1785 h 1793"/>
                <a:gd name="T12" fmla="*/ 1437 w 3808"/>
                <a:gd name="T13" fmla="*/ 1763 h 1793"/>
                <a:gd name="T14" fmla="*/ 1689 w 3808"/>
                <a:gd name="T15" fmla="*/ 1748 h 1793"/>
                <a:gd name="T16" fmla="*/ 1955 w 3808"/>
                <a:gd name="T17" fmla="*/ 1733 h 1793"/>
                <a:gd name="T18" fmla="*/ 2200 w 3808"/>
                <a:gd name="T19" fmla="*/ 1748 h 1793"/>
                <a:gd name="T20" fmla="*/ 2533 w 3808"/>
                <a:gd name="T21" fmla="*/ 1770 h 1793"/>
                <a:gd name="T22" fmla="*/ 2829 w 3808"/>
                <a:gd name="T23" fmla="*/ 1792 h 1793"/>
                <a:gd name="T24" fmla="*/ 3067 w 3808"/>
                <a:gd name="T25" fmla="*/ 1785 h 1793"/>
                <a:gd name="T26" fmla="*/ 3318 w 3808"/>
                <a:gd name="T27" fmla="*/ 1755 h 1793"/>
                <a:gd name="T28" fmla="*/ 3578 w 3808"/>
                <a:gd name="T29" fmla="*/ 1718 h 1793"/>
                <a:gd name="T30" fmla="*/ 3741 w 3808"/>
                <a:gd name="T31" fmla="*/ 1666 h 1793"/>
                <a:gd name="T32" fmla="*/ 3489 w 3808"/>
                <a:gd name="T33" fmla="*/ 1659 h 1793"/>
                <a:gd name="T34" fmla="*/ 3207 w 3808"/>
                <a:gd name="T35" fmla="*/ 1674 h 1793"/>
                <a:gd name="T36" fmla="*/ 2881 w 3808"/>
                <a:gd name="T37" fmla="*/ 1703 h 1793"/>
                <a:gd name="T38" fmla="*/ 2615 w 3808"/>
                <a:gd name="T39" fmla="*/ 1726 h 1793"/>
                <a:gd name="T40" fmla="*/ 2348 w 3808"/>
                <a:gd name="T41" fmla="*/ 1711 h 1793"/>
                <a:gd name="T42" fmla="*/ 2096 w 3808"/>
                <a:gd name="T43" fmla="*/ 1659 h 1793"/>
                <a:gd name="T44" fmla="*/ 1889 w 3808"/>
                <a:gd name="T45" fmla="*/ 1622 h 1793"/>
                <a:gd name="T46" fmla="*/ 1674 w 3808"/>
                <a:gd name="T47" fmla="*/ 1592 h 1793"/>
                <a:gd name="T48" fmla="*/ 1600 w 3808"/>
                <a:gd name="T49" fmla="*/ 1533 h 1793"/>
                <a:gd name="T50" fmla="*/ 1681 w 3808"/>
                <a:gd name="T51" fmla="*/ 1415 h 1793"/>
                <a:gd name="T52" fmla="*/ 1792 w 3808"/>
                <a:gd name="T53" fmla="*/ 1185 h 1793"/>
                <a:gd name="T54" fmla="*/ 1807 w 3808"/>
                <a:gd name="T55" fmla="*/ 1059 h 1793"/>
                <a:gd name="T56" fmla="*/ 1718 w 3808"/>
                <a:gd name="T57" fmla="*/ 948 h 1793"/>
                <a:gd name="T58" fmla="*/ 1592 w 3808"/>
                <a:gd name="T59" fmla="*/ 807 h 1793"/>
                <a:gd name="T60" fmla="*/ 1585 w 3808"/>
                <a:gd name="T61" fmla="*/ 681 h 1793"/>
                <a:gd name="T62" fmla="*/ 1681 w 3808"/>
                <a:gd name="T63" fmla="*/ 555 h 1793"/>
                <a:gd name="T64" fmla="*/ 1852 w 3808"/>
                <a:gd name="T65" fmla="*/ 415 h 1793"/>
                <a:gd name="T66" fmla="*/ 1941 w 3808"/>
                <a:gd name="T67" fmla="*/ 266 h 1793"/>
                <a:gd name="T68" fmla="*/ 1881 w 3808"/>
                <a:gd name="T69" fmla="*/ 111 h 1793"/>
                <a:gd name="T70" fmla="*/ 1792 w 3808"/>
                <a:gd name="T71" fmla="*/ 7 h 1793"/>
                <a:gd name="T72" fmla="*/ 1733 w 3808"/>
                <a:gd name="T73" fmla="*/ 111 h 1793"/>
                <a:gd name="T74" fmla="*/ 1718 w 3808"/>
                <a:gd name="T75" fmla="*/ 252 h 1793"/>
                <a:gd name="T76" fmla="*/ 1674 w 3808"/>
                <a:gd name="T77" fmla="*/ 377 h 1793"/>
                <a:gd name="T78" fmla="*/ 1570 w 3808"/>
                <a:gd name="T79" fmla="*/ 481 h 1793"/>
                <a:gd name="T80" fmla="*/ 1467 w 3808"/>
                <a:gd name="T81" fmla="*/ 592 h 1793"/>
                <a:gd name="T82" fmla="*/ 1415 w 3808"/>
                <a:gd name="T83" fmla="*/ 740 h 1793"/>
                <a:gd name="T84" fmla="*/ 1437 w 3808"/>
                <a:gd name="T85" fmla="*/ 889 h 1793"/>
                <a:gd name="T86" fmla="*/ 1511 w 3808"/>
                <a:gd name="T87" fmla="*/ 1000 h 1793"/>
                <a:gd name="T88" fmla="*/ 1592 w 3808"/>
                <a:gd name="T89" fmla="*/ 1111 h 1793"/>
                <a:gd name="T90" fmla="*/ 1622 w 3808"/>
                <a:gd name="T91" fmla="*/ 1289 h 1793"/>
                <a:gd name="T92" fmla="*/ 1607 w 3808"/>
                <a:gd name="T93" fmla="*/ 1400 h 1793"/>
                <a:gd name="T94" fmla="*/ 1563 w 3808"/>
                <a:gd name="T95" fmla="*/ 1511 h 1793"/>
                <a:gd name="T96" fmla="*/ 1504 w 3808"/>
                <a:gd name="T97" fmla="*/ 1615 h 1793"/>
                <a:gd name="T98" fmla="*/ 1355 w 3808"/>
                <a:gd name="T99" fmla="*/ 1637 h 1793"/>
                <a:gd name="T100" fmla="*/ 1170 w 3808"/>
                <a:gd name="T101" fmla="*/ 1644 h 1793"/>
                <a:gd name="T102" fmla="*/ 963 w 3808"/>
                <a:gd name="T103" fmla="*/ 1659 h 1793"/>
                <a:gd name="T104" fmla="*/ 844 w 3808"/>
                <a:gd name="T105" fmla="*/ 1652 h 1793"/>
                <a:gd name="T106" fmla="*/ 652 w 3808"/>
                <a:gd name="T107" fmla="*/ 1637 h 1793"/>
                <a:gd name="T108" fmla="*/ 415 w 3808"/>
                <a:gd name="T109" fmla="*/ 1629 h 1793"/>
                <a:gd name="T110" fmla="*/ 289 w 3808"/>
                <a:gd name="T111" fmla="*/ 1644 h 1793"/>
                <a:gd name="T112" fmla="*/ 163 w 3808"/>
                <a:gd name="T113" fmla="*/ 1637 h 1793"/>
                <a:gd name="T114" fmla="*/ 44 w 3808"/>
                <a:gd name="T115" fmla="*/ 1600 h 17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808" h="1793">
                  <a:moveTo>
                    <a:pt x="4" y="1640"/>
                  </a:moveTo>
                  <a:lnTo>
                    <a:pt x="59" y="1652"/>
                  </a:lnTo>
                  <a:lnTo>
                    <a:pt x="89" y="1659"/>
                  </a:lnTo>
                  <a:lnTo>
                    <a:pt x="141" y="1674"/>
                  </a:lnTo>
                  <a:lnTo>
                    <a:pt x="200" y="1689"/>
                  </a:lnTo>
                  <a:lnTo>
                    <a:pt x="222" y="1696"/>
                  </a:lnTo>
                  <a:lnTo>
                    <a:pt x="252" y="1703"/>
                  </a:lnTo>
                  <a:lnTo>
                    <a:pt x="274" y="1703"/>
                  </a:lnTo>
                  <a:lnTo>
                    <a:pt x="296" y="1703"/>
                  </a:lnTo>
                  <a:lnTo>
                    <a:pt x="326" y="1703"/>
                  </a:lnTo>
                  <a:lnTo>
                    <a:pt x="385" y="1703"/>
                  </a:lnTo>
                  <a:lnTo>
                    <a:pt x="444" y="1696"/>
                  </a:lnTo>
                  <a:lnTo>
                    <a:pt x="474" y="1696"/>
                  </a:lnTo>
                  <a:lnTo>
                    <a:pt x="504" y="1696"/>
                  </a:lnTo>
                  <a:lnTo>
                    <a:pt x="548" y="1696"/>
                  </a:lnTo>
                  <a:lnTo>
                    <a:pt x="570" y="1696"/>
                  </a:lnTo>
                  <a:lnTo>
                    <a:pt x="629" y="1703"/>
                  </a:lnTo>
                  <a:lnTo>
                    <a:pt x="689" y="1718"/>
                  </a:lnTo>
                  <a:lnTo>
                    <a:pt x="748" y="1726"/>
                  </a:lnTo>
                  <a:lnTo>
                    <a:pt x="807" y="1733"/>
                  </a:lnTo>
                  <a:lnTo>
                    <a:pt x="829" y="1740"/>
                  </a:lnTo>
                  <a:lnTo>
                    <a:pt x="852" y="1748"/>
                  </a:lnTo>
                  <a:lnTo>
                    <a:pt x="881" y="1763"/>
                  </a:lnTo>
                  <a:lnTo>
                    <a:pt x="941" y="1777"/>
                  </a:lnTo>
                  <a:lnTo>
                    <a:pt x="1000" y="1777"/>
                  </a:lnTo>
                  <a:lnTo>
                    <a:pt x="1022" y="1785"/>
                  </a:lnTo>
                  <a:lnTo>
                    <a:pt x="1052" y="1785"/>
                  </a:lnTo>
                  <a:lnTo>
                    <a:pt x="1096" y="1785"/>
                  </a:lnTo>
                  <a:lnTo>
                    <a:pt x="1155" y="1785"/>
                  </a:lnTo>
                  <a:lnTo>
                    <a:pt x="1200" y="1785"/>
                  </a:lnTo>
                  <a:lnTo>
                    <a:pt x="1229" y="1785"/>
                  </a:lnTo>
                  <a:lnTo>
                    <a:pt x="1289" y="1777"/>
                  </a:lnTo>
                  <a:lnTo>
                    <a:pt x="1348" y="1770"/>
                  </a:lnTo>
                  <a:lnTo>
                    <a:pt x="1392" y="1770"/>
                  </a:lnTo>
                  <a:lnTo>
                    <a:pt x="1437" y="1763"/>
                  </a:lnTo>
                  <a:lnTo>
                    <a:pt x="1481" y="1763"/>
                  </a:lnTo>
                  <a:lnTo>
                    <a:pt x="1526" y="1755"/>
                  </a:lnTo>
                  <a:lnTo>
                    <a:pt x="1570" y="1755"/>
                  </a:lnTo>
                  <a:lnTo>
                    <a:pt x="1644" y="1748"/>
                  </a:lnTo>
                  <a:lnTo>
                    <a:pt x="1689" y="1748"/>
                  </a:lnTo>
                  <a:lnTo>
                    <a:pt x="1748" y="1740"/>
                  </a:lnTo>
                  <a:lnTo>
                    <a:pt x="1792" y="1740"/>
                  </a:lnTo>
                  <a:lnTo>
                    <a:pt x="1852" y="1733"/>
                  </a:lnTo>
                  <a:lnTo>
                    <a:pt x="1911" y="1733"/>
                  </a:lnTo>
                  <a:lnTo>
                    <a:pt x="1955" y="1733"/>
                  </a:lnTo>
                  <a:lnTo>
                    <a:pt x="2000" y="1733"/>
                  </a:lnTo>
                  <a:lnTo>
                    <a:pt x="2044" y="1740"/>
                  </a:lnTo>
                  <a:lnTo>
                    <a:pt x="2118" y="1740"/>
                  </a:lnTo>
                  <a:lnTo>
                    <a:pt x="2141" y="1740"/>
                  </a:lnTo>
                  <a:lnTo>
                    <a:pt x="2200" y="1748"/>
                  </a:lnTo>
                  <a:lnTo>
                    <a:pt x="2222" y="1748"/>
                  </a:lnTo>
                  <a:lnTo>
                    <a:pt x="2252" y="1748"/>
                  </a:lnTo>
                  <a:lnTo>
                    <a:pt x="2311" y="1755"/>
                  </a:lnTo>
                  <a:lnTo>
                    <a:pt x="2474" y="1763"/>
                  </a:lnTo>
                  <a:lnTo>
                    <a:pt x="2533" y="1770"/>
                  </a:lnTo>
                  <a:lnTo>
                    <a:pt x="2592" y="1777"/>
                  </a:lnTo>
                  <a:lnTo>
                    <a:pt x="2652" y="1777"/>
                  </a:lnTo>
                  <a:lnTo>
                    <a:pt x="2711" y="1785"/>
                  </a:lnTo>
                  <a:lnTo>
                    <a:pt x="2770" y="1785"/>
                  </a:lnTo>
                  <a:lnTo>
                    <a:pt x="2829" y="1792"/>
                  </a:lnTo>
                  <a:lnTo>
                    <a:pt x="2874" y="1792"/>
                  </a:lnTo>
                  <a:lnTo>
                    <a:pt x="2904" y="1792"/>
                  </a:lnTo>
                  <a:lnTo>
                    <a:pt x="2933" y="1792"/>
                  </a:lnTo>
                  <a:lnTo>
                    <a:pt x="2992" y="1792"/>
                  </a:lnTo>
                  <a:lnTo>
                    <a:pt x="3067" y="1785"/>
                  </a:lnTo>
                  <a:lnTo>
                    <a:pt x="3111" y="1777"/>
                  </a:lnTo>
                  <a:lnTo>
                    <a:pt x="3155" y="1777"/>
                  </a:lnTo>
                  <a:lnTo>
                    <a:pt x="3215" y="1763"/>
                  </a:lnTo>
                  <a:lnTo>
                    <a:pt x="3274" y="1763"/>
                  </a:lnTo>
                  <a:lnTo>
                    <a:pt x="3318" y="1755"/>
                  </a:lnTo>
                  <a:lnTo>
                    <a:pt x="3378" y="1755"/>
                  </a:lnTo>
                  <a:lnTo>
                    <a:pt x="3437" y="1748"/>
                  </a:lnTo>
                  <a:lnTo>
                    <a:pt x="3511" y="1733"/>
                  </a:lnTo>
                  <a:lnTo>
                    <a:pt x="3555" y="1733"/>
                  </a:lnTo>
                  <a:lnTo>
                    <a:pt x="3578" y="1718"/>
                  </a:lnTo>
                  <a:lnTo>
                    <a:pt x="3711" y="1703"/>
                  </a:lnTo>
                  <a:lnTo>
                    <a:pt x="3755" y="1696"/>
                  </a:lnTo>
                  <a:lnTo>
                    <a:pt x="3807" y="1681"/>
                  </a:lnTo>
                  <a:lnTo>
                    <a:pt x="3785" y="1674"/>
                  </a:lnTo>
                  <a:lnTo>
                    <a:pt x="3741" y="1666"/>
                  </a:lnTo>
                  <a:lnTo>
                    <a:pt x="3681" y="1666"/>
                  </a:lnTo>
                  <a:lnTo>
                    <a:pt x="3622" y="1659"/>
                  </a:lnTo>
                  <a:lnTo>
                    <a:pt x="3578" y="1659"/>
                  </a:lnTo>
                  <a:lnTo>
                    <a:pt x="3533" y="1659"/>
                  </a:lnTo>
                  <a:lnTo>
                    <a:pt x="3489" y="1659"/>
                  </a:lnTo>
                  <a:lnTo>
                    <a:pt x="3444" y="1659"/>
                  </a:lnTo>
                  <a:lnTo>
                    <a:pt x="3385" y="1659"/>
                  </a:lnTo>
                  <a:lnTo>
                    <a:pt x="3341" y="1659"/>
                  </a:lnTo>
                  <a:lnTo>
                    <a:pt x="3267" y="1666"/>
                  </a:lnTo>
                  <a:lnTo>
                    <a:pt x="3207" y="1674"/>
                  </a:lnTo>
                  <a:lnTo>
                    <a:pt x="3148" y="1681"/>
                  </a:lnTo>
                  <a:lnTo>
                    <a:pt x="3074" y="1689"/>
                  </a:lnTo>
                  <a:lnTo>
                    <a:pt x="3000" y="1689"/>
                  </a:lnTo>
                  <a:lnTo>
                    <a:pt x="2941" y="1696"/>
                  </a:lnTo>
                  <a:lnTo>
                    <a:pt x="2881" y="1703"/>
                  </a:lnTo>
                  <a:lnTo>
                    <a:pt x="2822" y="1703"/>
                  </a:lnTo>
                  <a:lnTo>
                    <a:pt x="2763" y="1711"/>
                  </a:lnTo>
                  <a:lnTo>
                    <a:pt x="2704" y="1718"/>
                  </a:lnTo>
                  <a:lnTo>
                    <a:pt x="2659" y="1718"/>
                  </a:lnTo>
                  <a:lnTo>
                    <a:pt x="2615" y="1726"/>
                  </a:lnTo>
                  <a:lnTo>
                    <a:pt x="2570" y="1726"/>
                  </a:lnTo>
                  <a:lnTo>
                    <a:pt x="2511" y="1726"/>
                  </a:lnTo>
                  <a:lnTo>
                    <a:pt x="2452" y="1726"/>
                  </a:lnTo>
                  <a:lnTo>
                    <a:pt x="2392" y="1718"/>
                  </a:lnTo>
                  <a:lnTo>
                    <a:pt x="2348" y="1711"/>
                  </a:lnTo>
                  <a:lnTo>
                    <a:pt x="2289" y="1696"/>
                  </a:lnTo>
                  <a:lnTo>
                    <a:pt x="2244" y="1689"/>
                  </a:lnTo>
                  <a:lnTo>
                    <a:pt x="2185" y="1681"/>
                  </a:lnTo>
                  <a:lnTo>
                    <a:pt x="2141" y="1674"/>
                  </a:lnTo>
                  <a:lnTo>
                    <a:pt x="2096" y="1659"/>
                  </a:lnTo>
                  <a:lnTo>
                    <a:pt x="2052" y="1659"/>
                  </a:lnTo>
                  <a:lnTo>
                    <a:pt x="1992" y="1644"/>
                  </a:lnTo>
                  <a:lnTo>
                    <a:pt x="1963" y="1637"/>
                  </a:lnTo>
                  <a:lnTo>
                    <a:pt x="1918" y="1629"/>
                  </a:lnTo>
                  <a:lnTo>
                    <a:pt x="1889" y="1622"/>
                  </a:lnTo>
                  <a:lnTo>
                    <a:pt x="1867" y="1615"/>
                  </a:lnTo>
                  <a:lnTo>
                    <a:pt x="1792" y="1607"/>
                  </a:lnTo>
                  <a:lnTo>
                    <a:pt x="1763" y="1600"/>
                  </a:lnTo>
                  <a:lnTo>
                    <a:pt x="1704" y="1592"/>
                  </a:lnTo>
                  <a:lnTo>
                    <a:pt x="1674" y="1592"/>
                  </a:lnTo>
                  <a:lnTo>
                    <a:pt x="1652" y="1592"/>
                  </a:lnTo>
                  <a:lnTo>
                    <a:pt x="1629" y="1592"/>
                  </a:lnTo>
                  <a:lnTo>
                    <a:pt x="1607" y="1585"/>
                  </a:lnTo>
                  <a:lnTo>
                    <a:pt x="1600" y="1563"/>
                  </a:lnTo>
                  <a:lnTo>
                    <a:pt x="1600" y="1533"/>
                  </a:lnTo>
                  <a:lnTo>
                    <a:pt x="1600" y="1511"/>
                  </a:lnTo>
                  <a:lnTo>
                    <a:pt x="1615" y="1489"/>
                  </a:lnTo>
                  <a:lnTo>
                    <a:pt x="1629" y="1466"/>
                  </a:lnTo>
                  <a:lnTo>
                    <a:pt x="1659" y="1437"/>
                  </a:lnTo>
                  <a:lnTo>
                    <a:pt x="1681" y="1415"/>
                  </a:lnTo>
                  <a:lnTo>
                    <a:pt x="1704" y="1392"/>
                  </a:lnTo>
                  <a:lnTo>
                    <a:pt x="1741" y="1303"/>
                  </a:lnTo>
                  <a:lnTo>
                    <a:pt x="1755" y="1274"/>
                  </a:lnTo>
                  <a:lnTo>
                    <a:pt x="1770" y="1244"/>
                  </a:lnTo>
                  <a:lnTo>
                    <a:pt x="1792" y="1185"/>
                  </a:lnTo>
                  <a:lnTo>
                    <a:pt x="1800" y="1163"/>
                  </a:lnTo>
                  <a:lnTo>
                    <a:pt x="1807" y="1140"/>
                  </a:lnTo>
                  <a:lnTo>
                    <a:pt x="1807" y="1111"/>
                  </a:lnTo>
                  <a:lnTo>
                    <a:pt x="1807" y="1081"/>
                  </a:lnTo>
                  <a:lnTo>
                    <a:pt x="1807" y="1059"/>
                  </a:lnTo>
                  <a:lnTo>
                    <a:pt x="1792" y="1029"/>
                  </a:lnTo>
                  <a:lnTo>
                    <a:pt x="1778" y="1007"/>
                  </a:lnTo>
                  <a:lnTo>
                    <a:pt x="1763" y="985"/>
                  </a:lnTo>
                  <a:lnTo>
                    <a:pt x="1741" y="970"/>
                  </a:lnTo>
                  <a:lnTo>
                    <a:pt x="1718" y="948"/>
                  </a:lnTo>
                  <a:lnTo>
                    <a:pt x="1689" y="918"/>
                  </a:lnTo>
                  <a:lnTo>
                    <a:pt x="1659" y="889"/>
                  </a:lnTo>
                  <a:lnTo>
                    <a:pt x="1629" y="859"/>
                  </a:lnTo>
                  <a:lnTo>
                    <a:pt x="1615" y="829"/>
                  </a:lnTo>
                  <a:lnTo>
                    <a:pt x="1592" y="807"/>
                  </a:lnTo>
                  <a:lnTo>
                    <a:pt x="1585" y="785"/>
                  </a:lnTo>
                  <a:lnTo>
                    <a:pt x="1585" y="763"/>
                  </a:lnTo>
                  <a:lnTo>
                    <a:pt x="1578" y="740"/>
                  </a:lnTo>
                  <a:lnTo>
                    <a:pt x="1578" y="711"/>
                  </a:lnTo>
                  <a:lnTo>
                    <a:pt x="1585" y="681"/>
                  </a:lnTo>
                  <a:lnTo>
                    <a:pt x="1600" y="652"/>
                  </a:lnTo>
                  <a:lnTo>
                    <a:pt x="1615" y="622"/>
                  </a:lnTo>
                  <a:lnTo>
                    <a:pt x="1637" y="600"/>
                  </a:lnTo>
                  <a:lnTo>
                    <a:pt x="1659" y="577"/>
                  </a:lnTo>
                  <a:lnTo>
                    <a:pt x="1681" y="555"/>
                  </a:lnTo>
                  <a:lnTo>
                    <a:pt x="1704" y="533"/>
                  </a:lnTo>
                  <a:lnTo>
                    <a:pt x="1748" y="518"/>
                  </a:lnTo>
                  <a:lnTo>
                    <a:pt x="1763" y="474"/>
                  </a:lnTo>
                  <a:lnTo>
                    <a:pt x="1807" y="459"/>
                  </a:lnTo>
                  <a:lnTo>
                    <a:pt x="1852" y="415"/>
                  </a:lnTo>
                  <a:lnTo>
                    <a:pt x="1867" y="355"/>
                  </a:lnTo>
                  <a:lnTo>
                    <a:pt x="1911" y="340"/>
                  </a:lnTo>
                  <a:lnTo>
                    <a:pt x="1918" y="318"/>
                  </a:lnTo>
                  <a:lnTo>
                    <a:pt x="1933" y="296"/>
                  </a:lnTo>
                  <a:lnTo>
                    <a:pt x="1941" y="266"/>
                  </a:lnTo>
                  <a:lnTo>
                    <a:pt x="1941" y="244"/>
                  </a:lnTo>
                  <a:lnTo>
                    <a:pt x="1933" y="222"/>
                  </a:lnTo>
                  <a:lnTo>
                    <a:pt x="1918" y="200"/>
                  </a:lnTo>
                  <a:lnTo>
                    <a:pt x="1904" y="140"/>
                  </a:lnTo>
                  <a:lnTo>
                    <a:pt x="1881" y="111"/>
                  </a:lnTo>
                  <a:lnTo>
                    <a:pt x="1867" y="66"/>
                  </a:lnTo>
                  <a:lnTo>
                    <a:pt x="1852" y="22"/>
                  </a:lnTo>
                  <a:lnTo>
                    <a:pt x="1837" y="0"/>
                  </a:lnTo>
                  <a:lnTo>
                    <a:pt x="1815" y="0"/>
                  </a:lnTo>
                  <a:lnTo>
                    <a:pt x="1792" y="7"/>
                  </a:lnTo>
                  <a:lnTo>
                    <a:pt x="1770" y="22"/>
                  </a:lnTo>
                  <a:lnTo>
                    <a:pt x="1755" y="44"/>
                  </a:lnTo>
                  <a:lnTo>
                    <a:pt x="1741" y="66"/>
                  </a:lnTo>
                  <a:lnTo>
                    <a:pt x="1733" y="89"/>
                  </a:lnTo>
                  <a:lnTo>
                    <a:pt x="1733" y="111"/>
                  </a:lnTo>
                  <a:lnTo>
                    <a:pt x="1733" y="133"/>
                  </a:lnTo>
                  <a:lnTo>
                    <a:pt x="1726" y="163"/>
                  </a:lnTo>
                  <a:lnTo>
                    <a:pt x="1726" y="185"/>
                  </a:lnTo>
                  <a:lnTo>
                    <a:pt x="1726" y="207"/>
                  </a:lnTo>
                  <a:lnTo>
                    <a:pt x="1718" y="252"/>
                  </a:lnTo>
                  <a:lnTo>
                    <a:pt x="1718" y="281"/>
                  </a:lnTo>
                  <a:lnTo>
                    <a:pt x="1711" y="311"/>
                  </a:lnTo>
                  <a:lnTo>
                    <a:pt x="1704" y="333"/>
                  </a:lnTo>
                  <a:lnTo>
                    <a:pt x="1696" y="355"/>
                  </a:lnTo>
                  <a:lnTo>
                    <a:pt x="1674" y="377"/>
                  </a:lnTo>
                  <a:lnTo>
                    <a:pt x="1659" y="400"/>
                  </a:lnTo>
                  <a:lnTo>
                    <a:pt x="1637" y="415"/>
                  </a:lnTo>
                  <a:lnTo>
                    <a:pt x="1615" y="437"/>
                  </a:lnTo>
                  <a:lnTo>
                    <a:pt x="1592" y="459"/>
                  </a:lnTo>
                  <a:lnTo>
                    <a:pt x="1570" y="481"/>
                  </a:lnTo>
                  <a:lnTo>
                    <a:pt x="1548" y="503"/>
                  </a:lnTo>
                  <a:lnTo>
                    <a:pt x="1526" y="518"/>
                  </a:lnTo>
                  <a:lnTo>
                    <a:pt x="1504" y="540"/>
                  </a:lnTo>
                  <a:lnTo>
                    <a:pt x="1489" y="563"/>
                  </a:lnTo>
                  <a:lnTo>
                    <a:pt x="1467" y="592"/>
                  </a:lnTo>
                  <a:lnTo>
                    <a:pt x="1452" y="622"/>
                  </a:lnTo>
                  <a:lnTo>
                    <a:pt x="1437" y="644"/>
                  </a:lnTo>
                  <a:lnTo>
                    <a:pt x="1437" y="666"/>
                  </a:lnTo>
                  <a:lnTo>
                    <a:pt x="1422" y="696"/>
                  </a:lnTo>
                  <a:lnTo>
                    <a:pt x="1415" y="740"/>
                  </a:lnTo>
                  <a:lnTo>
                    <a:pt x="1415" y="792"/>
                  </a:lnTo>
                  <a:lnTo>
                    <a:pt x="1415" y="822"/>
                  </a:lnTo>
                  <a:lnTo>
                    <a:pt x="1422" y="844"/>
                  </a:lnTo>
                  <a:lnTo>
                    <a:pt x="1429" y="866"/>
                  </a:lnTo>
                  <a:lnTo>
                    <a:pt x="1437" y="889"/>
                  </a:lnTo>
                  <a:lnTo>
                    <a:pt x="1444" y="918"/>
                  </a:lnTo>
                  <a:lnTo>
                    <a:pt x="1467" y="933"/>
                  </a:lnTo>
                  <a:lnTo>
                    <a:pt x="1474" y="963"/>
                  </a:lnTo>
                  <a:lnTo>
                    <a:pt x="1496" y="977"/>
                  </a:lnTo>
                  <a:lnTo>
                    <a:pt x="1511" y="1000"/>
                  </a:lnTo>
                  <a:lnTo>
                    <a:pt x="1533" y="1022"/>
                  </a:lnTo>
                  <a:lnTo>
                    <a:pt x="1555" y="1044"/>
                  </a:lnTo>
                  <a:lnTo>
                    <a:pt x="1570" y="1066"/>
                  </a:lnTo>
                  <a:lnTo>
                    <a:pt x="1585" y="1089"/>
                  </a:lnTo>
                  <a:lnTo>
                    <a:pt x="1592" y="1111"/>
                  </a:lnTo>
                  <a:lnTo>
                    <a:pt x="1607" y="1133"/>
                  </a:lnTo>
                  <a:lnTo>
                    <a:pt x="1615" y="1155"/>
                  </a:lnTo>
                  <a:lnTo>
                    <a:pt x="1615" y="1185"/>
                  </a:lnTo>
                  <a:lnTo>
                    <a:pt x="1622" y="1229"/>
                  </a:lnTo>
                  <a:lnTo>
                    <a:pt x="1622" y="1289"/>
                  </a:lnTo>
                  <a:lnTo>
                    <a:pt x="1622" y="1311"/>
                  </a:lnTo>
                  <a:lnTo>
                    <a:pt x="1622" y="1333"/>
                  </a:lnTo>
                  <a:lnTo>
                    <a:pt x="1622" y="1355"/>
                  </a:lnTo>
                  <a:lnTo>
                    <a:pt x="1615" y="1377"/>
                  </a:lnTo>
                  <a:lnTo>
                    <a:pt x="1607" y="1400"/>
                  </a:lnTo>
                  <a:lnTo>
                    <a:pt x="1600" y="1422"/>
                  </a:lnTo>
                  <a:lnTo>
                    <a:pt x="1592" y="1444"/>
                  </a:lnTo>
                  <a:lnTo>
                    <a:pt x="1585" y="1466"/>
                  </a:lnTo>
                  <a:lnTo>
                    <a:pt x="1578" y="1489"/>
                  </a:lnTo>
                  <a:lnTo>
                    <a:pt x="1563" y="1511"/>
                  </a:lnTo>
                  <a:lnTo>
                    <a:pt x="1555" y="1540"/>
                  </a:lnTo>
                  <a:lnTo>
                    <a:pt x="1541" y="1563"/>
                  </a:lnTo>
                  <a:lnTo>
                    <a:pt x="1533" y="1585"/>
                  </a:lnTo>
                  <a:lnTo>
                    <a:pt x="1526" y="1607"/>
                  </a:lnTo>
                  <a:lnTo>
                    <a:pt x="1504" y="1615"/>
                  </a:lnTo>
                  <a:lnTo>
                    <a:pt x="1474" y="1629"/>
                  </a:lnTo>
                  <a:lnTo>
                    <a:pt x="1444" y="1629"/>
                  </a:lnTo>
                  <a:lnTo>
                    <a:pt x="1415" y="1637"/>
                  </a:lnTo>
                  <a:lnTo>
                    <a:pt x="1385" y="1637"/>
                  </a:lnTo>
                  <a:lnTo>
                    <a:pt x="1355" y="1637"/>
                  </a:lnTo>
                  <a:lnTo>
                    <a:pt x="1326" y="1637"/>
                  </a:lnTo>
                  <a:lnTo>
                    <a:pt x="1244" y="1644"/>
                  </a:lnTo>
                  <a:lnTo>
                    <a:pt x="1222" y="1644"/>
                  </a:lnTo>
                  <a:lnTo>
                    <a:pt x="1200" y="1644"/>
                  </a:lnTo>
                  <a:lnTo>
                    <a:pt x="1170" y="1644"/>
                  </a:lnTo>
                  <a:lnTo>
                    <a:pt x="1111" y="1644"/>
                  </a:lnTo>
                  <a:lnTo>
                    <a:pt x="1067" y="1652"/>
                  </a:lnTo>
                  <a:lnTo>
                    <a:pt x="1007" y="1659"/>
                  </a:lnTo>
                  <a:lnTo>
                    <a:pt x="985" y="1659"/>
                  </a:lnTo>
                  <a:lnTo>
                    <a:pt x="963" y="1659"/>
                  </a:lnTo>
                  <a:lnTo>
                    <a:pt x="941" y="1659"/>
                  </a:lnTo>
                  <a:lnTo>
                    <a:pt x="918" y="1659"/>
                  </a:lnTo>
                  <a:lnTo>
                    <a:pt x="896" y="1659"/>
                  </a:lnTo>
                  <a:lnTo>
                    <a:pt x="874" y="1659"/>
                  </a:lnTo>
                  <a:lnTo>
                    <a:pt x="844" y="1652"/>
                  </a:lnTo>
                  <a:lnTo>
                    <a:pt x="822" y="1652"/>
                  </a:lnTo>
                  <a:lnTo>
                    <a:pt x="800" y="1644"/>
                  </a:lnTo>
                  <a:lnTo>
                    <a:pt x="755" y="1644"/>
                  </a:lnTo>
                  <a:lnTo>
                    <a:pt x="696" y="1637"/>
                  </a:lnTo>
                  <a:lnTo>
                    <a:pt x="652" y="1637"/>
                  </a:lnTo>
                  <a:lnTo>
                    <a:pt x="607" y="1637"/>
                  </a:lnTo>
                  <a:lnTo>
                    <a:pt x="578" y="1629"/>
                  </a:lnTo>
                  <a:lnTo>
                    <a:pt x="518" y="1629"/>
                  </a:lnTo>
                  <a:lnTo>
                    <a:pt x="474" y="1629"/>
                  </a:lnTo>
                  <a:lnTo>
                    <a:pt x="415" y="1629"/>
                  </a:lnTo>
                  <a:lnTo>
                    <a:pt x="385" y="1629"/>
                  </a:lnTo>
                  <a:lnTo>
                    <a:pt x="363" y="1629"/>
                  </a:lnTo>
                  <a:lnTo>
                    <a:pt x="341" y="1629"/>
                  </a:lnTo>
                  <a:lnTo>
                    <a:pt x="318" y="1637"/>
                  </a:lnTo>
                  <a:lnTo>
                    <a:pt x="289" y="1644"/>
                  </a:lnTo>
                  <a:lnTo>
                    <a:pt x="267" y="1652"/>
                  </a:lnTo>
                  <a:lnTo>
                    <a:pt x="244" y="1659"/>
                  </a:lnTo>
                  <a:lnTo>
                    <a:pt x="215" y="1644"/>
                  </a:lnTo>
                  <a:lnTo>
                    <a:pt x="192" y="1644"/>
                  </a:lnTo>
                  <a:lnTo>
                    <a:pt x="163" y="1637"/>
                  </a:lnTo>
                  <a:lnTo>
                    <a:pt x="133" y="1622"/>
                  </a:lnTo>
                  <a:lnTo>
                    <a:pt x="111" y="1622"/>
                  </a:lnTo>
                  <a:lnTo>
                    <a:pt x="89" y="1615"/>
                  </a:lnTo>
                  <a:lnTo>
                    <a:pt x="67" y="1607"/>
                  </a:lnTo>
                  <a:lnTo>
                    <a:pt x="44" y="1600"/>
                  </a:lnTo>
                  <a:lnTo>
                    <a:pt x="22" y="1600"/>
                  </a:lnTo>
                  <a:lnTo>
                    <a:pt x="0" y="1607"/>
                  </a:lnTo>
                  <a:lnTo>
                    <a:pt x="7" y="1629"/>
                  </a:lnTo>
                </a:path>
              </a:pathLst>
            </a:custGeom>
            <a:solidFill>
              <a:srgbClr val="FDA4B5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46"/>
            <p:cNvSpPr>
              <a:spLocks noChangeArrowheads="1"/>
            </p:cNvSpPr>
            <p:nvPr/>
          </p:nvSpPr>
          <p:spPr bwMode="auto">
            <a:xfrm>
              <a:off x="2548" y="1348"/>
              <a:ext cx="1048" cy="18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alt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47"/>
            <p:cNvSpPr>
              <a:spLocks noChangeShapeType="1"/>
            </p:cNvSpPr>
            <p:nvPr/>
          </p:nvSpPr>
          <p:spPr bwMode="auto">
            <a:xfrm>
              <a:off x="2544" y="1444"/>
              <a:ext cx="0" cy="1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48"/>
            <p:cNvSpPr>
              <a:spLocks noChangeShapeType="1"/>
            </p:cNvSpPr>
            <p:nvPr/>
          </p:nvSpPr>
          <p:spPr bwMode="auto">
            <a:xfrm>
              <a:off x="3600" y="2356"/>
              <a:ext cx="0" cy="8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49"/>
            <p:cNvSpPr>
              <a:spLocks noChangeArrowheads="1"/>
            </p:cNvSpPr>
            <p:nvPr/>
          </p:nvSpPr>
          <p:spPr bwMode="auto">
            <a:xfrm>
              <a:off x="759" y="1364"/>
              <a:ext cx="1605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Si las concentraciones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estan altas, hay que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ventilar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el espacio para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removerlas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Antes de entrar,</a:t>
              </a:r>
            </a:p>
          </p:txBody>
        </p:sp>
        <p:sp>
          <p:nvSpPr>
            <p:cNvPr id="13" name="Oval 50"/>
            <p:cNvSpPr>
              <a:spLocks noChangeArrowheads="1"/>
            </p:cNvSpPr>
            <p:nvPr/>
          </p:nvSpPr>
          <p:spPr bwMode="auto">
            <a:xfrm>
              <a:off x="676" y="3172"/>
              <a:ext cx="88" cy="42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alt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51"/>
            <p:cNvSpPr>
              <a:spLocks noChangeArrowheads="1"/>
            </p:cNvSpPr>
            <p:nvPr/>
          </p:nvSpPr>
          <p:spPr bwMode="auto">
            <a:xfrm>
              <a:off x="2775" y="1796"/>
              <a:ext cx="25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DA4B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??</a:t>
              </a:r>
            </a:p>
          </p:txBody>
        </p:sp>
        <p:sp>
          <p:nvSpPr>
            <p:cNvPr id="15" name="Rectangle 52"/>
            <p:cNvSpPr>
              <a:spLocks noChangeArrowheads="1"/>
            </p:cNvSpPr>
            <p:nvPr/>
          </p:nvSpPr>
          <p:spPr bwMode="auto">
            <a:xfrm>
              <a:off x="2631" y="2516"/>
              <a:ext cx="25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s-AR" sz="2000" b="0" i="0" u="none" strike="noStrike" kern="0" cap="none" spc="0" normalizeH="0" baseline="0" noProof="0" smtClean="0">
                <a:ln>
                  <a:noFill/>
                </a:ln>
                <a:solidFill>
                  <a:srgbClr val="B3B9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DA4B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??</a:t>
              </a:r>
            </a:p>
          </p:txBody>
        </p:sp>
        <p:sp>
          <p:nvSpPr>
            <p:cNvPr id="16" name="Rectangle 53"/>
            <p:cNvSpPr>
              <a:spLocks noChangeArrowheads="1"/>
            </p:cNvSpPr>
            <p:nvPr/>
          </p:nvSpPr>
          <p:spPr bwMode="auto">
            <a:xfrm>
              <a:off x="1191" y="3092"/>
              <a:ext cx="25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s-AR" sz="2000" b="0" i="0" u="none" strike="noStrike" kern="0" cap="none" spc="0" normalizeH="0" baseline="0" noProof="0" smtClean="0">
                <a:ln>
                  <a:noFill/>
                </a:ln>
                <a:solidFill>
                  <a:srgbClr val="B3B9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DA4B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??</a:t>
              </a:r>
            </a:p>
          </p:txBody>
        </p:sp>
        <p:sp>
          <p:nvSpPr>
            <p:cNvPr id="17" name="Line 54"/>
            <p:cNvSpPr>
              <a:spLocks noChangeShapeType="1"/>
            </p:cNvSpPr>
            <p:nvPr/>
          </p:nvSpPr>
          <p:spPr bwMode="auto">
            <a:xfrm>
              <a:off x="3600" y="1444"/>
              <a:ext cx="0" cy="8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55"/>
            <p:cNvSpPr>
              <a:spLocks noChangeArrowheads="1"/>
            </p:cNvSpPr>
            <p:nvPr/>
          </p:nvSpPr>
          <p:spPr bwMode="auto">
            <a:xfrm>
              <a:off x="4455" y="2180"/>
              <a:ext cx="25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s-AR" sz="2000" b="0" i="0" u="none" strike="noStrike" kern="0" cap="none" spc="0" normalizeH="0" baseline="0" noProof="0" smtClean="0">
                <a:ln>
                  <a:noFill/>
                </a:ln>
                <a:solidFill>
                  <a:srgbClr val="6E0043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??</a:t>
              </a:r>
            </a:p>
          </p:txBody>
        </p:sp>
        <p:sp>
          <p:nvSpPr>
            <p:cNvPr id="19" name="Oval 56"/>
            <p:cNvSpPr>
              <a:spLocks noChangeArrowheads="1"/>
            </p:cNvSpPr>
            <p:nvPr/>
          </p:nvSpPr>
          <p:spPr bwMode="auto">
            <a:xfrm>
              <a:off x="3172" y="2164"/>
              <a:ext cx="376" cy="4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alt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rc 57"/>
            <p:cNvSpPr>
              <a:spLocks/>
            </p:cNvSpPr>
            <p:nvPr/>
          </p:nvSpPr>
          <p:spPr bwMode="auto">
            <a:xfrm>
              <a:off x="3173" y="1013"/>
              <a:ext cx="380" cy="332"/>
            </a:xfrm>
            <a:custGeom>
              <a:avLst/>
              <a:gdLst>
                <a:gd name="T0" fmla="*/ 0 w 21600"/>
                <a:gd name="T1" fmla="*/ 5 h 21600"/>
                <a:gd name="T2" fmla="*/ 7 w 21600"/>
                <a:gd name="T3" fmla="*/ 0 h 21600"/>
                <a:gd name="T4" fmla="*/ 7 w 21600"/>
                <a:gd name="T5" fmla="*/ 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99"/>
                  </a:moveTo>
                  <a:cubicBezTo>
                    <a:pt x="0" y="9692"/>
                    <a:pt x="9635" y="31"/>
                    <a:pt x="21543" y="0"/>
                  </a:cubicBezTo>
                </a:path>
                <a:path w="21600" h="21600" stroke="0" extrusionOk="0">
                  <a:moveTo>
                    <a:pt x="0" y="21599"/>
                  </a:moveTo>
                  <a:cubicBezTo>
                    <a:pt x="0" y="9692"/>
                    <a:pt x="9635" y="31"/>
                    <a:pt x="21543" y="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58"/>
            <p:cNvSpPr>
              <a:spLocks noChangeShapeType="1"/>
            </p:cNvSpPr>
            <p:nvPr/>
          </p:nvSpPr>
          <p:spPr bwMode="auto">
            <a:xfrm>
              <a:off x="3556" y="1008"/>
              <a:ext cx="6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59"/>
            <p:cNvSpPr>
              <a:spLocks noChangeShapeType="1"/>
            </p:cNvSpPr>
            <p:nvPr/>
          </p:nvSpPr>
          <p:spPr bwMode="auto">
            <a:xfrm>
              <a:off x="3556" y="1344"/>
              <a:ext cx="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60"/>
            <p:cNvSpPr>
              <a:spLocks noChangeArrowheads="1"/>
            </p:cNvSpPr>
            <p:nvPr/>
          </p:nvSpPr>
          <p:spPr bwMode="auto">
            <a:xfrm>
              <a:off x="4180" y="1012"/>
              <a:ext cx="40" cy="32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alt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61"/>
            <p:cNvSpPr>
              <a:spLocks noChangeShapeType="1"/>
            </p:cNvSpPr>
            <p:nvPr/>
          </p:nvSpPr>
          <p:spPr bwMode="auto">
            <a:xfrm>
              <a:off x="3168" y="1348"/>
              <a:ext cx="0" cy="8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62"/>
            <p:cNvSpPr>
              <a:spLocks noChangeShapeType="1"/>
            </p:cNvSpPr>
            <p:nvPr/>
          </p:nvSpPr>
          <p:spPr bwMode="auto">
            <a:xfrm>
              <a:off x="3552" y="1348"/>
              <a:ext cx="0" cy="8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63"/>
            <p:cNvSpPr>
              <a:spLocks noChangeShapeType="1"/>
            </p:cNvSpPr>
            <p:nvPr/>
          </p:nvSpPr>
          <p:spPr bwMode="auto">
            <a:xfrm>
              <a:off x="3672" y="1152"/>
              <a:ext cx="768" cy="0"/>
            </a:xfrm>
            <a:prstGeom prst="line">
              <a:avLst/>
            </a:prstGeom>
            <a:noFill/>
            <a:ln w="76200">
              <a:solidFill>
                <a:srgbClr val="99CC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64"/>
            <p:cNvSpPr>
              <a:spLocks noChangeArrowheads="1"/>
            </p:cNvSpPr>
            <p:nvPr/>
          </p:nvSpPr>
          <p:spPr bwMode="auto">
            <a:xfrm>
              <a:off x="4551" y="970"/>
              <a:ext cx="122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800" b="1" i="0" u="sng" strike="noStrike" kern="0" cap="none" spc="0" normalizeH="0" baseline="0" noProof="0" smtClean="0">
                  <a:ln>
                    <a:noFill/>
                  </a:ln>
                  <a:solidFill>
                    <a:srgbClr val="B2B2B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Aire Fresco</a:t>
              </a:r>
            </a:p>
          </p:txBody>
        </p:sp>
        <p:sp>
          <p:nvSpPr>
            <p:cNvPr id="28" name="Line 65"/>
            <p:cNvSpPr>
              <a:spLocks noChangeShapeType="1"/>
            </p:cNvSpPr>
            <p:nvPr/>
          </p:nvSpPr>
          <p:spPr bwMode="auto">
            <a:xfrm flipH="1" flipV="1">
              <a:off x="3400" y="1816"/>
              <a:ext cx="112" cy="832"/>
            </a:xfrm>
            <a:prstGeom prst="line">
              <a:avLst/>
            </a:prstGeom>
            <a:noFill/>
            <a:ln w="25400">
              <a:solidFill>
                <a:srgbClr val="99CC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66"/>
            <p:cNvSpPr>
              <a:spLocks noChangeShapeType="1"/>
            </p:cNvSpPr>
            <p:nvPr/>
          </p:nvSpPr>
          <p:spPr bwMode="auto">
            <a:xfrm flipV="1">
              <a:off x="3080" y="2008"/>
              <a:ext cx="224" cy="832"/>
            </a:xfrm>
            <a:prstGeom prst="line">
              <a:avLst/>
            </a:prstGeom>
            <a:noFill/>
            <a:ln w="25400">
              <a:solidFill>
                <a:srgbClr val="99CC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67"/>
            <p:cNvSpPr>
              <a:spLocks noChangeShapeType="1"/>
            </p:cNvSpPr>
            <p:nvPr/>
          </p:nvSpPr>
          <p:spPr bwMode="auto">
            <a:xfrm flipH="1" flipV="1">
              <a:off x="3352" y="2104"/>
              <a:ext cx="112" cy="832"/>
            </a:xfrm>
            <a:prstGeom prst="line">
              <a:avLst/>
            </a:prstGeom>
            <a:noFill/>
            <a:ln w="25400">
              <a:solidFill>
                <a:srgbClr val="99CC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8"/>
            <p:cNvSpPr>
              <a:spLocks noChangeArrowheads="1"/>
            </p:cNvSpPr>
            <p:nvPr/>
          </p:nvSpPr>
          <p:spPr bwMode="auto">
            <a:xfrm>
              <a:off x="3731" y="1504"/>
              <a:ext cx="1649" cy="12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66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5F5F5F"/>
              </a:outerShdw>
            </a:effec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Aire Fresco es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bombeado dentro del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espacio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Para diluir y remover 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contaminantes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Y suplir oxigeno..</a:t>
              </a:r>
            </a:p>
          </p:txBody>
        </p:sp>
        <p:sp>
          <p:nvSpPr>
            <p:cNvPr id="32" name="Arc 69"/>
            <p:cNvSpPr>
              <a:spLocks/>
            </p:cNvSpPr>
            <p:nvPr/>
          </p:nvSpPr>
          <p:spPr bwMode="auto">
            <a:xfrm rot="10800000">
              <a:off x="2697" y="3033"/>
              <a:ext cx="376" cy="328"/>
            </a:xfrm>
            <a:custGeom>
              <a:avLst/>
              <a:gdLst>
                <a:gd name="T0" fmla="*/ 0 w 21600"/>
                <a:gd name="T1" fmla="*/ 5 h 21600"/>
                <a:gd name="T2" fmla="*/ 7 w 21600"/>
                <a:gd name="T3" fmla="*/ 0 h 21600"/>
                <a:gd name="T4" fmla="*/ 7 w 21600"/>
                <a:gd name="T5" fmla="*/ 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99"/>
                  </a:moveTo>
                  <a:cubicBezTo>
                    <a:pt x="0" y="9692"/>
                    <a:pt x="9635" y="31"/>
                    <a:pt x="21543" y="0"/>
                  </a:cubicBezTo>
                </a:path>
                <a:path w="21600" h="21600" stroke="0" extrusionOk="0">
                  <a:moveTo>
                    <a:pt x="0" y="21599"/>
                  </a:moveTo>
                  <a:cubicBezTo>
                    <a:pt x="0" y="9692"/>
                    <a:pt x="9635" y="31"/>
                    <a:pt x="21543" y="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5400" cap="rnd">
              <a:solidFill>
                <a:srgbClr val="99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Arc 70"/>
            <p:cNvSpPr>
              <a:spLocks/>
            </p:cNvSpPr>
            <p:nvPr/>
          </p:nvSpPr>
          <p:spPr bwMode="auto">
            <a:xfrm rot="10800000">
              <a:off x="3033" y="3081"/>
              <a:ext cx="376" cy="328"/>
            </a:xfrm>
            <a:custGeom>
              <a:avLst/>
              <a:gdLst>
                <a:gd name="T0" fmla="*/ 0 w 21600"/>
                <a:gd name="T1" fmla="*/ 5 h 21600"/>
                <a:gd name="T2" fmla="*/ 7 w 21600"/>
                <a:gd name="T3" fmla="*/ 0 h 21600"/>
                <a:gd name="T4" fmla="*/ 7 w 21600"/>
                <a:gd name="T5" fmla="*/ 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99"/>
                  </a:moveTo>
                  <a:cubicBezTo>
                    <a:pt x="0" y="9692"/>
                    <a:pt x="9635" y="31"/>
                    <a:pt x="21543" y="0"/>
                  </a:cubicBezTo>
                </a:path>
                <a:path w="21600" h="21600" stroke="0" extrusionOk="0">
                  <a:moveTo>
                    <a:pt x="0" y="21599"/>
                  </a:moveTo>
                  <a:cubicBezTo>
                    <a:pt x="0" y="9692"/>
                    <a:pt x="9635" y="31"/>
                    <a:pt x="21543" y="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5400" cap="rnd">
              <a:solidFill>
                <a:srgbClr val="99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Arc 71"/>
            <p:cNvSpPr>
              <a:spLocks/>
            </p:cNvSpPr>
            <p:nvPr/>
          </p:nvSpPr>
          <p:spPr bwMode="auto">
            <a:xfrm>
              <a:off x="3513" y="3072"/>
              <a:ext cx="568" cy="376"/>
            </a:xfrm>
            <a:custGeom>
              <a:avLst/>
              <a:gdLst>
                <a:gd name="T0" fmla="*/ 15 w 21600"/>
                <a:gd name="T1" fmla="*/ 7 h 21600"/>
                <a:gd name="T2" fmla="*/ 0 w 21600"/>
                <a:gd name="T3" fmla="*/ 0 h 21600"/>
                <a:gd name="T4" fmla="*/ 15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rgbClr val="99CC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72"/>
            <p:cNvSpPr>
              <a:spLocks noChangeShapeType="1"/>
            </p:cNvSpPr>
            <p:nvPr/>
          </p:nvSpPr>
          <p:spPr bwMode="auto">
            <a:xfrm>
              <a:off x="4176" y="1108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73"/>
            <p:cNvSpPr>
              <a:spLocks noChangeArrowheads="1"/>
            </p:cNvSpPr>
            <p:nvPr/>
          </p:nvSpPr>
          <p:spPr bwMode="auto">
            <a:xfrm>
              <a:off x="2439" y="3044"/>
              <a:ext cx="28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s-AR" sz="2000" b="0" i="0" u="none" strike="noStrike" kern="0" cap="none" spc="0" normalizeH="0" baseline="0" noProof="0" smtClean="0">
                <a:ln>
                  <a:noFill/>
                </a:ln>
                <a:solidFill>
                  <a:srgbClr val="B3B9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O</a:t>
              </a:r>
              <a:r>
                <a:rPr kumimoji="0" lang="en-US" altLang="es-AR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Rectangle 74"/>
            <p:cNvSpPr>
              <a:spLocks noChangeArrowheads="1"/>
            </p:cNvSpPr>
            <p:nvPr/>
          </p:nvSpPr>
          <p:spPr bwMode="auto">
            <a:xfrm>
              <a:off x="4263" y="3140"/>
              <a:ext cx="28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s-AR" sz="2000" b="0" i="0" u="none" strike="noStrike" kern="0" cap="none" spc="0" normalizeH="0" baseline="0" noProof="0" smtClean="0">
                <a:ln>
                  <a:noFill/>
                </a:ln>
                <a:solidFill>
                  <a:srgbClr val="B3B9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O</a:t>
              </a:r>
              <a:r>
                <a:rPr kumimoji="0" lang="en-US" altLang="es-AR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8" name="Rectangle 75"/>
            <p:cNvSpPr>
              <a:spLocks noChangeArrowheads="1"/>
            </p:cNvSpPr>
            <p:nvPr/>
          </p:nvSpPr>
          <p:spPr bwMode="auto">
            <a:xfrm>
              <a:off x="2569" y="2209"/>
              <a:ext cx="310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s-AR" sz="2000" b="0" i="0" u="none" strike="noStrike" kern="0" cap="none" spc="0" normalizeH="0" baseline="0" noProof="0" smtClean="0">
                <a:ln>
                  <a:noFill/>
                </a:ln>
                <a:solidFill>
                  <a:srgbClr val="B3B9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O</a:t>
              </a:r>
              <a:r>
                <a:rPr kumimoji="0" lang="en-US" altLang="es-AR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Rectangle 76"/>
            <p:cNvSpPr>
              <a:spLocks noChangeArrowheads="1"/>
            </p:cNvSpPr>
            <p:nvPr/>
          </p:nvSpPr>
          <p:spPr bwMode="auto">
            <a:xfrm>
              <a:off x="3241" y="2785"/>
              <a:ext cx="310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s-AR" sz="2000" b="0" i="0" u="none" strike="noStrike" kern="0" cap="none" spc="0" normalizeH="0" baseline="0" noProof="0" smtClean="0">
                <a:ln>
                  <a:noFill/>
                </a:ln>
                <a:solidFill>
                  <a:srgbClr val="B3B9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A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O</a:t>
              </a:r>
              <a:r>
                <a:rPr kumimoji="0" lang="en-US" altLang="es-AR" sz="20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05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7564" cy="798517"/>
          </a:xfrm>
        </p:spPr>
        <p:txBody>
          <a:bodyPr/>
          <a:lstStyle/>
          <a:p>
            <a:r>
              <a:rPr lang="en-US" sz="4000" b="1" dirty="0">
                <a:solidFill>
                  <a:srgbClr val="0066B2"/>
                </a:solidFill>
                <a:latin typeface="DIN Next LT Pro"/>
              </a:rPr>
              <a:t>Ventilación </a:t>
            </a:r>
            <a:r>
              <a:rPr lang="en-US" sz="4000" b="1" dirty="0" err="1">
                <a:solidFill>
                  <a:srgbClr val="0066B2"/>
                </a:solidFill>
                <a:latin typeface="DIN Next LT Pro"/>
              </a:rPr>
              <a:t>forzada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06961"/>
            <a:ext cx="7905747" cy="4036578"/>
          </a:xfrm>
        </p:spPr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5500255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19191"/>
                  </a:outerShdw>
                </a:effectLst>
              </a14:hiddenEffects>
            </a:ext>
          </a:extLst>
        </p:spPr>
      </p:pic>
      <p:graphicFrame>
        <p:nvGraphicFramePr>
          <p:cNvPr id="5" name="Object 9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052185"/>
              </p:ext>
            </p:extLst>
          </p:nvPr>
        </p:nvGraphicFramePr>
        <p:xfrm>
          <a:off x="4762497" y="1989138"/>
          <a:ext cx="36004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int Shop Pro Image" r:id="rId4" imgW="2848009" imgH="2310943" progId="PaintShopPro">
                  <p:embed/>
                </p:oleObj>
              </mc:Choice>
              <mc:Fallback>
                <p:oleObj name="Paint Shop Pro Image" r:id="rId4" imgW="2848009" imgH="2310943" progId="PaintShopPro">
                  <p:embed/>
                  <p:pic>
                    <p:nvPicPr>
                      <p:cNvPr id="53253" name="Object 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497" y="1989138"/>
                        <a:ext cx="36004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2F2F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119744" y="5777345"/>
            <a:ext cx="4003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hangingPunct="0">
              <a:lnSpc>
                <a:spcPct val="90000"/>
              </a:lnSpc>
            </a:pPr>
            <a:r>
              <a:rPr lang="en-US" altLang="es-A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Recuerde, la </a:t>
            </a:r>
            <a:r>
              <a:rPr lang="en-US" altLang="es-A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ventilación</a:t>
            </a:r>
            <a:r>
              <a:rPr lang="en-US" altLang="es-A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US" altLang="es-A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altLang="es-A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continua </a:t>
            </a:r>
            <a:r>
              <a:rPr lang="en-US" altLang="es-A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altLang="es-A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entrada!!!</a:t>
            </a:r>
          </a:p>
        </p:txBody>
      </p:sp>
    </p:spTree>
    <p:extLst>
      <p:ext uri="{BB962C8B-B14F-4D97-AF65-F5344CB8AC3E}">
        <p14:creationId xmlns:p14="http://schemas.microsoft.com/office/powerpoint/2010/main" val="4671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2873" cy="866145"/>
          </a:xfrm>
        </p:spPr>
        <p:txBody>
          <a:bodyPr/>
          <a:lstStyle/>
          <a:p>
            <a:r>
              <a:rPr lang="en-US" sz="4000" b="1" dirty="0">
                <a:solidFill>
                  <a:srgbClr val="0066B2"/>
                </a:solidFill>
                <a:latin typeface="DIN Next LT Pro"/>
              </a:rPr>
              <a:t>Ventilación </a:t>
            </a:r>
            <a:r>
              <a:rPr lang="en-US" sz="4000" b="1" dirty="0" err="1">
                <a:solidFill>
                  <a:srgbClr val="0066B2"/>
                </a:solidFill>
                <a:latin typeface="DIN Next LT Pro"/>
              </a:rPr>
              <a:t>forzada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10" descr="Foto-0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10" y="1600200"/>
            <a:ext cx="6088490" cy="406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535382" y="5835208"/>
            <a:ext cx="3657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hangingPunct="0">
              <a:lnSpc>
                <a:spcPct val="90000"/>
              </a:lnSpc>
            </a:pPr>
            <a:r>
              <a:rPr lang="en-US" altLang="es-A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Recuerde, la </a:t>
            </a:r>
            <a:r>
              <a:rPr lang="en-US" altLang="es-A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ventilación</a:t>
            </a:r>
            <a:r>
              <a:rPr lang="en-US" altLang="es-A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US" altLang="es-A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A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altLang="es-A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continua </a:t>
            </a:r>
            <a:r>
              <a:rPr lang="en-US" altLang="es-A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altLang="es-A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entrada!!!</a:t>
            </a:r>
          </a:p>
        </p:txBody>
      </p:sp>
    </p:spTree>
    <p:extLst>
      <p:ext uri="{BB962C8B-B14F-4D97-AF65-F5344CB8AC3E}">
        <p14:creationId xmlns:p14="http://schemas.microsoft.com/office/powerpoint/2010/main" val="11978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52656" cy="764453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Monitoreo</a:t>
            </a:r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durante</a:t>
            </a:r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los</a:t>
            </a:r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 </a:t>
            </a:r>
            <a:r>
              <a:rPr lang="en-US" sz="4000" b="1" dirty="0" err="1" smtClean="0">
                <a:solidFill>
                  <a:srgbClr val="0066B2"/>
                </a:solidFill>
                <a:latin typeface="DIN Next LT Pro"/>
              </a:rPr>
              <a:t>trabajos</a:t>
            </a:r>
            <a:endParaRPr lang="es-AR" dirty="0"/>
          </a:p>
        </p:txBody>
      </p:sp>
      <p:pic>
        <p:nvPicPr>
          <p:cNvPr id="5" name="Picture 5" descr="http://3.bp.blogspot.com/-ZCYGWtKpmtY/UVwPxjDkQBI/AAAAAAAAAb0/7WfQEbpE8UA/s1600/Poceros2-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99" y="1440873"/>
            <a:ext cx="4989513" cy="359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57200" y="5361702"/>
            <a:ext cx="8409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s-AR" altLang="es-AR" sz="14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Recuerde. siempre que se realicen trabajos de riesgo en espacios confinados , deberá estar monitoreado por la </a:t>
            </a:r>
            <a:r>
              <a:rPr lang="es-AR" altLang="es-AR" sz="1400" b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figura del vigía</a:t>
            </a:r>
            <a:r>
              <a:rPr lang="es-AR" altLang="es-AR" sz="14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, además de tener colocada </a:t>
            </a:r>
            <a:r>
              <a:rPr lang="es-AR" altLang="es-AR" sz="1400" u="sng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la línea de seguridad</a:t>
            </a:r>
            <a:r>
              <a:rPr lang="es-AR" altLang="es-AR" sz="14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s-ES" altLang="es-AR" sz="1400" dirty="0">
              <a:solidFill>
                <a:srgbClr val="FF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1207"/>
          </a:xfrm>
        </p:spPr>
        <p:txBody>
          <a:bodyPr/>
          <a:lstStyle/>
          <a:p>
            <a:r>
              <a:rPr lang="en-US" sz="4000" b="1" dirty="0">
                <a:solidFill>
                  <a:srgbClr val="0066B2"/>
                </a:solidFill>
                <a:latin typeface="DIN Next LT Pro"/>
                <a:ea typeface="DIN Next LT Pro"/>
                <a:cs typeface="DIN Next LT Pro"/>
              </a:rPr>
              <a:t>Objetivos: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4119563"/>
          </a:xfrm>
        </p:spPr>
        <p:txBody>
          <a:bodyPr/>
          <a:lstStyle/>
          <a:p>
            <a:pPr marL="0" indent="0">
              <a:buNone/>
            </a:pPr>
            <a:r>
              <a:rPr lang="es-AR" altLang="es-AR" sz="2900" dirty="0" smtClean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Al </a:t>
            </a: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finalizar el curso los participantes podrán reconocer, los riesgos derivados de esta actividad </a:t>
            </a:r>
            <a:endParaRPr lang="es-AR" altLang="es-AR" sz="2900" dirty="0" smtClean="0">
              <a:solidFill>
                <a:srgbClr val="5F5F5F"/>
              </a:solidFill>
              <a:latin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r>
              <a:rPr lang="es-AR" altLang="es-AR" sz="2900" dirty="0" smtClean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y </a:t>
            </a: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aplicar los procedimientos de seguridad operativa </a:t>
            </a:r>
            <a:endParaRPr lang="es-AR" altLang="es-AR" sz="2900" dirty="0" smtClean="0">
              <a:solidFill>
                <a:srgbClr val="5F5F5F"/>
              </a:solidFill>
              <a:latin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r>
              <a:rPr lang="es-AR" altLang="es-AR" sz="2900" dirty="0" smtClean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y </a:t>
            </a: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administrativa de control para hacer la tarea en forma segura.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244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7564" cy="819871"/>
          </a:xfrm>
        </p:spPr>
        <p:txBody>
          <a:bodyPr/>
          <a:lstStyle/>
          <a:p>
            <a:r>
              <a:rPr lang="en-US" sz="4000" b="1" dirty="0" err="1">
                <a:solidFill>
                  <a:srgbClr val="0066B2"/>
                </a:solidFill>
                <a:latin typeface="DIN Next LT Pro"/>
              </a:rPr>
              <a:t>Ventilación</a:t>
            </a:r>
            <a:r>
              <a:rPr lang="en-US" sz="4000" b="1" dirty="0">
                <a:solidFill>
                  <a:srgbClr val="0066B2"/>
                </a:solidFill>
                <a:latin typeface="DIN Next LT Pro"/>
              </a:rPr>
              <a:t> </a:t>
            </a:r>
            <a:r>
              <a:rPr lang="en-US" sz="4000" b="1" dirty="0" err="1">
                <a:solidFill>
                  <a:srgbClr val="0066B2"/>
                </a:solidFill>
                <a:latin typeface="DIN Next LT Pro"/>
              </a:rPr>
              <a:t>forzada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6" descr="P104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1501"/>
            <a:ext cx="3995737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cceso-espacios-confinados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7" y="1841500"/>
            <a:ext cx="436721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84912" y="5098473"/>
            <a:ext cx="759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s-AR" altLang="es-AR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Recuerde que cuando se trabaje con ventilación natural se deberá ventilar al menos 8 hs. antes del ingreso y se deberán realizar mediciones antes y durante las tareas,hasta su finalización.</a:t>
            </a:r>
            <a:endParaRPr lang="es-ES" altLang="es-A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23709" cy="1143000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9382" y="196041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            </a:t>
            </a:r>
            <a:r>
              <a:rPr lang="es-AR" dirty="0" smtClean="0">
                <a:solidFill>
                  <a:srgbClr val="1F48FF"/>
                </a:solidFill>
                <a:latin typeface="Arial Black" panose="020B0A04020102020204" pitchFamily="34" charset="0"/>
              </a:rPr>
              <a:t>GRACIAS POR LA ATENCIÓN!!!</a:t>
            </a:r>
            <a:endParaRPr lang="es-AR" dirty="0">
              <a:solidFill>
                <a:srgbClr val="1F48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3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  <a:ea typeface="DIN Next LT Pro"/>
                <a:cs typeface="DIN Next LT Pro"/>
              </a:rPr>
              <a:t>Dirigido a: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dirty="0" smtClean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  Personal </a:t>
            </a: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que realice tareas en cámaras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  </a:t>
            </a: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subterráneas o bien por tareas de mantenimiento  que deban acceder al interior de Silos de almacenaje, Ductos, Cisternas, Tanques de almacenamiento, Excavaciones de más de 2 </a:t>
            </a:r>
            <a:r>
              <a:rPr lang="es-ES" altLang="es-AR" sz="2900" dirty="0" err="1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mts</a:t>
            </a: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. de profundidad, etc.-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590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8937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Contenido programático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525963"/>
          </a:xfrm>
        </p:spPr>
        <p:txBody>
          <a:bodyPr/>
          <a:lstStyle/>
          <a:p>
            <a:pPr lvl="0" defTabSz="914400"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Definición de trabajo seguro. </a:t>
            </a:r>
          </a:p>
          <a:p>
            <a:pPr lvl="0" defTabSz="914400"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Definición de espacios confinados. </a:t>
            </a:r>
          </a:p>
          <a:p>
            <a:pPr lvl="0" defTabSz="914400"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Pasos fundamentales para el ingreso. </a:t>
            </a:r>
          </a:p>
          <a:p>
            <a:pPr lvl="0" defTabSz="914400"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Normas Internacionales/Clasificación. </a:t>
            </a:r>
          </a:p>
          <a:p>
            <a:pPr lvl="0" defTabSz="914400"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Riesgos físicos. </a:t>
            </a:r>
          </a:p>
          <a:p>
            <a:pPr lvl="0" defTabSz="914400"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Riesgos atmosféricos. </a:t>
            </a:r>
          </a:p>
          <a:p>
            <a:pPr lvl="0" defTabSz="914400"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Riesgos Psíquicos. </a:t>
            </a:r>
          </a:p>
          <a:p>
            <a:pPr lvl="0" defTabSz="914400"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Atmósferas IDLH. 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72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8937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Contenido programático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525963"/>
          </a:xfrm>
        </p:spPr>
        <p:txBody>
          <a:bodyPr/>
          <a:lstStyle/>
          <a:p>
            <a:pPr lvl="0" defTabSz="914400">
              <a:lnSpc>
                <a:spcPct val="90000"/>
              </a:lnSpc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Contaminantes más comunes en espacios confinados.</a:t>
            </a:r>
          </a:p>
          <a:p>
            <a:pPr lvl="0" defTabSz="914400">
              <a:lnSpc>
                <a:spcPct val="90000"/>
              </a:lnSpc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Vías de Ingreso de los tóxicos al organismo.</a:t>
            </a:r>
          </a:p>
          <a:p>
            <a:pPr lvl="0" defTabSz="914400">
              <a:lnSpc>
                <a:spcPct val="90000"/>
              </a:lnSpc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Elementos de protección personal.</a:t>
            </a:r>
          </a:p>
          <a:p>
            <a:pPr lvl="0" defTabSz="914400">
              <a:lnSpc>
                <a:spcPct val="90000"/>
              </a:lnSpc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Procedimiento de aislamiento.</a:t>
            </a:r>
            <a:r>
              <a:rPr lang="es-ES" altLang="es-AR" sz="2900" dirty="0">
                <a:solidFill>
                  <a:srgbClr val="5F5F5F"/>
                </a:solidFill>
                <a:latin typeface="Verdana"/>
                <a:cs typeface="Arial"/>
              </a:rPr>
              <a:t> </a:t>
            </a:r>
          </a:p>
          <a:p>
            <a:pPr lvl="0" defTabSz="914400">
              <a:lnSpc>
                <a:spcPct val="90000"/>
              </a:lnSpc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Equipos detectores de gases. </a:t>
            </a:r>
          </a:p>
          <a:p>
            <a:pPr lvl="0" defTabSz="914400">
              <a:lnSpc>
                <a:spcPct val="90000"/>
              </a:lnSpc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Medios de purificación.</a:t>
            </a:r>
          </a:p>
          <a:p>
            <a:pPr lvl="0" defTabSz="914400">
              <a:lnSpc>
                <a:spcPct val="90000"/>
              </a:lnSpc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Equipos autónomos - máscaras de protección.</a:t>
            </a:r>
          </a:p>
          <a:p>
            <a:pPr lvl="0" defTabSz="914400">
              <a:lnSpc>
                <a:spcPct val="90000"/>
              </a:lnSpc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lang="es-AR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Rescate.</a:t>
            </a:r>
            <a:endParaRPr lang="es-ES" altLang="es-AR" sz="2900" dirty="0">
              <a:solidFill>
                <a:srgbClr val="5F5F5F"/>
              </a:solidFill>
              <a:latin typeface="Calibri" panose="020F0502020204030204" pitchFamily="34" charset="0"/>
              <a:cs typeface="Arial"/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601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403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B2"/>
                </a:solidFill>
                <a:latin typeface="DIN Next LT Pro"/>
              </a:rPr>
              <a:t>Definiciones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AR" altLang="es-AR" sz="2900" b="1" u="sng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TRABAJO SEGURO</a:t>
            </a:r>
            <a:r>
              <a:rPr lang="es-AR" altLang="es-AR" sz="2900" b="1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     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Si el trabajo en un Esp. Confinado es inevitable,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entonces debe realizarse bajo un sistema de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“trabajo seguro”.</a:t>
            </a:r>
            <a:r>
              <a:rPr lang="es-ES" altLang="es-AR" sz="2900" dirty="0">
                <a:solidFill>
                  <a:srgbClr val="5F5F5F"/>
                </a:solidFill>
                <a:latin typeface="Verdana"/>
                <a:cs typeface="Arial"/>
              </a:rPr>
              <a:t> 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Este debe cubrir la entrada, la salida y el trabajo</a:t>
            </a:r>
          </a:p>
          <a:p>
            <a:pPr lvl="0" defTabSz="914400">
              <a:buClr>
                <a:srgbClr val="006666"/>
              </a:buClr>
              <a:buSzPct val="70000"/>
              <a:buNone/>
            </a:pPr>
            <a:r>
              <a:rPr lang="es-ES" altLang="es-AR" sz="2900" dirty="0">
                <a:solidFill>
                  <a:srgbClr val="5F5F5F"/>
                </a:solidFill>
                <a:latin typeface="Calibri" panose="020F0502020204030204" pitchFamily="34" charset="0"/>
                <a:cs typeface="Arial"/>
              </a:rPr>
              <a:t>en el interior de un espacio confinado</a:t>
            </a:r>
            <a:r>
              <a:rPr lang="es-ES" altLang="es-AR" sz="2900" dirty="0">
                <a:solidFill>
                  <a:srgbClr val="5F5F5F"/>
                </a:solidFill>
                <a:latin typeface="Verdana"/>
                <a:cs typeface="Arial"/>
              </a:rPr>
              <a:t>.</a:t>
            </a:r>
            <a:r>
              <a:rPr lang="es-ES" altLang="es-AR" sz="2900" dirty="0">
                <a:solidFill>
                  <a:srgbClr val="000000"/>
                </a:solidFill>
                <a:latin typeface="Verdana"/>
                <a:cs typeface="Arial"/>
              </a:rPr>
              <a:t> 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960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1811</Words>
  <Application>Microsoft Office PowerPoint</Application>
  <PresentationFormat>Presentación en pantalla (4:3)</PresentationFormat>
  <Paragraphs>249</Paragraphs>
  <Slides>51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3" baseType="lpstr">
      <vt:lpstr>Office Theme</vt:lpstr>
      <vt:lpstr>Paint Shop Pro Image</vt:lpstr>
      <vt:lpstr>Presentación de PowerPoint</vt:lpstr>
      <vt:lpstr>Rescate técnico en Espacios Confinados</vt:lpstr>
      <vt:lpstr>Objetivos:</vt:lpstr>
      <vt:lpstr>Objetivos y campos de aplicación</vt:lpstr>
      <vt:lpstr>Objetivos:</vt:lpstr>
      <vt:lpstr>Dirigido a:</vt:lpstr>
      <vt:lpstr>Contenido programático</vt:lpstr>
      <vt:lpstr>Contenido programático</vt:lpstr>
      <vt:lpstr>Definiciones</vt:lpstr>
      <vt:lpstr>Trabajo seguro</vt:lpstr>
      <vt:lpstr> Que es un Espacio Confinado?</vt:lpstr>
      <vt:lpstr> Espacios Confinados</vt:lpstr>
      <vt:lpstr>Normas Nacionales e Internacionales</vt:lpstr>
      <vt:lpstr>Clasificación de     Espacios Confinados</vt:lpstr>
      <vt:lpstr>         Ingreso a Espacios   Confinados   </vt:lpstr>
      <vt:lpstr>    Pasos fundamentales para el ingreso</vt:lpstr>
      <vt:lpstr>Permiso de trabajo</vt:lpstr>
      <vt:lpstr>Pasos fundamentales</vt:lpstr>
      <vt:lpstr>Riesgos físicos</vt:lpstr>
      <vt:lpstr>Riesgos atmosféricos</vt:lpstr>
      <vt:lpstr>   Contaminantes más comunes</vt:lpstr>
      <vt:lpstr>  Contaminantes más comunes</vt:lpstr>
      <vt:lpstr>Atmósfera I.D.L.H.</vt:lpstr>
      <vt:lpstr>Ingresos tóxicos en  el organismo</vt:lpstr>
      <vt:lpstr>    Equipos detectores de gases</vt:lpstr>
      <vt:lpstr>Que debemos medir</vt:lpstr>
      <vt:lpstr>Medición de gases</vt:lpstr>
      <vt:lpstr>Ejemplos</vt:lpstr>
      <vt:lpstr>Presentación de PowerPoint</vt:lpstr>
      <vt:lpstr>Medición de gases</vt:lpstr>
      <vt:lpstr>Equipos detectores de gases</vt:lpstr>
      <vt:lpstr>Equipos detectores de gases</vt:lpstr>
      <vt:lpstr>Equipos de protección personal</vt:lpstr>
      <vt:lpstr>Equipos sugeridos</vt:lpstr>
      <vt:lpstr>E.P.P. - Máscaras de aire/soldaduras </vt:lpstr>
      <vt:lpstr>E.P.P. - Arnés</vt:lpstr>
      <vt:lpstr>E.P.P. - Arnés</vt:lpstr>
      <vt:lpstr>Equipos autónomos/comunicación</vt:lpstr>
      <vt:lpstr>Procedimientos de aislamiento</vt:lpstr>
      <vt:lpstr>Aislar</vt:lpstr>
      <vt:lpstr>Cartelería en espacios confinados</vt:lpstr>
      <vt:lpstr>Cartelería en espacios confinados</vt:lpstr>
      <vt:lpstr>  Señalización obligatoria</vt:lpstr>
      <vt:lpstr>Medios de purificación</vt:lpstr>
      <vt:lpstr>Ventilación forzada</vt:lpstr>
      <vt:lpstr>Ventilación forzada</vt:lpstr>
      <vt:lpstr>Ventilación forzada</vt:lpstr>
      <vt:lpstr>Ventilación forzada</vt:lpstr>
      <vt:lpstr>Monitoreo durante los trabajos</vt:lpstr>
      <vt:lpstr>Ventilación forzada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FDImaci7</dc:creator>
  <cp:lastModifiedBy>SAMANTHA PERUGINI</cp:lastModifiedBy>
  <cp:revision>32</cp:revision>
  <dcterms:created xsi:type="dcterms:W3CDTF">2017-06-19T13:33:55Z</dcterms:created>
  <dcterms:modified xsi:type="dcterms:W3CDTF">2017-07-25T12:05:01Z</dcterms:modified>
</cp:coreProperties>
</file>